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6" r:id="rId2"/>
    <p:sldId id="369" r:id="rId3"/>
    <p:sldId id="370" r:id="rId4"/>
    <p:sldId id="269" r:id="rId5"/>
    <p:sldId id="270" r:id="rId6"/>
    <p:sldId id="371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381" r:id="rId17"/>
    <p:sldId id="382" r:id="rId18"/>
    <p:sldId id="383" r:id="rId19"/>
    <p:sldId id="384" r:id="rId20"/>
    <p:sldId id="385" r:id="rId21"/>
    <p:sldId id="321" r:id="rId22"/>
    <p:sldId id="271" r:id="rId23"/>
    <p:sldId id="257" r:id="rId24"/>
    <p:sldId id="272" r:id="rId25"/>
    <p:sldId id="388" r:id="rId26"/>
    <p:sldId id="386" r:id="rId27"/>
    <p:sldId id="258" r:id="rId28"/>
    <p:sldId id="317" r:id="rId29"/>
    <p:sldId id="259" r:id="rId30"/>
    <p:sldId id="387" r:id="rId31"/>
    <p:sldId id="318" r:id="rId32"/>
    <p:sldId id="319" r:id="rId33"/>
    <p:sldId id="320" r:id="rId34"/>
    <p:sldId id="260" r:id="rId35"/>
    <p:sldId id="357" r:id="rId36"/>
    <p:sldId id="368" r:id="rId37"/>
    <p:sldId id="358" r:id="rId38"/>
    <p:sldId id="359" r:id="rId39"/>
    <p:sldId id="334" r:id="rId40"/>
    <p:sldId id="360" r:id="rId41"/>
    <p:sldId id="344" r:id="rId42"/>
    <p:sldId id="361" r:id="rId43"/>
    <p:sldId id="322" r:id="rId44"/>
    <p:sldId id="343" r:id="rId45"/>
    <p:sldId id="342" r:id="rId46"/>
    <p:sldId id="362" r:id="rId47"/>
    <p:sldId id="363" r:id="rId48"/>
    <p:sldId id="364" r:id="rId49"/>
    <p:sldId id="337" r:id="rId50"/>
    <p:sldId id="389" r:id="rId51"/>
    <p:sldId id="390" r:id="rId52"/>
    <p:sldId id="391" r:id="rId53"/>
    <p:sldId id="392" r:id="rId54"/>
    <p:sldId id="393" r:id="rId55"/>
    <p:sldId id="394" r:id="rId56"/>
    <p:sldId id="397" r:id="rId57"/>
    <p:sldId id="395" r:id="rId58"/>
    <p:sldId id="396" r:id="rId59"/>
    <p:sldId id="398" r:id="rId60"/>
    <p:sldId id="399" r:id="rId61"/>
    <p:sldId id="400" r:id="rId62"/>
    <p:sldId id="401" r:id="rId63"/>
    <p:sldId id="402" r:id="rId64"/>
    <p:sldId id="403" r:id="rId65"/>
    <p:sldId id="404" r:id="rId66"/>
    <p:sldId id="312" r:id="rId67"/>
    <p:sldId id="313" r:id="rId68"/>
    <p:sldId id="314" r:id="rId69"/>
    <p:sldId id="315" r:id="rId70"/>
    <p:sldId id="316" r:id="rId71"/>
    <p:sldId id="405" r:id="rId72"/>
    <p:sldId id="406" r:id="rId73"/>
    <p:sldId id="407" r:id="rId74"/>
    <p:sldId id="408" r:id="rId75"/>
    <p:sldId id="409" r:id="rId76"/>
    <p:sldId id="410" r:id="rId77"/>
    <p:sldId id="323" r:id="rId78"/>
    <p:sldId id="324" r:id="rId79"/>
    <p:sldId id="325" r:id="rId80"/>
    <p:sldId id="326" r:id="rId81"/>
    <p:sldId id="327" r:id="rId82"/>
    <p:sldId id="411" r:id="rId83"/>
    <p:sldId id="412" r:id="rId84"/>
    <p:sldId id="413" r:id="rId85"/>
    <p:sldId id="414" r:id="rId86"/>
    <p:sldId id="415" r:id="rId87"/>
    <p:sldId id="300" r:id="rId88"/>
    <p:sldId id="298" r:id="rId89"/>
    <p:sldId id="301" r:id="rId90"/>
    <p:sldId id="308" r:id="rId91"/>
    <p:sldId id="416" r:id="rId92"/>
    <p:sldId id="417" r:id="rId93"/>
    <p:sldId id="418" r:id="rId94"/>
    <p:sldId id="304" r:id="rId95"/>
    <p:sldId id="305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78933-ADF1-4731-B308-95D2E656C626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184CF-56A8-4AEF-A3FB-8CF9CE3D6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54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results in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synergy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organisations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can achieve more than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individuals could on their own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F37E4-536D-47BA-B123-0DF0E61F2F4F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14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2B17439-DF21-4A98-95FB-57E01B414FF1}" type="slidenum">
              <a:rPr lang="en-US" altLang="en-US" sz="1000" smtClean="0"/>
              <a:pPr/>
              <a:t>79</a:t>
            </a:fld>
            <a:endParaRPr lang="en-US" altLang="en-US" sz="10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9569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23867F6-AD80-4AE4-9F7D-08A31A11B973}" type="slidenum">
              <a:rPr lang="en-US" altLang="en-US" sz="1000" smtClean="0"/>
              <a:pPr/>
              <a:t>80</a:t>
            </a:fld>
            <a:endParaRPr lang="en-US" altLang="en-US" sz="100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4556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important to note that these formal relationships emerge from the definition of the responsibilities attached to the holder of the post, for example, a relationship between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labourer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supervisor because he is responsible for him.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F37E4-536D-47BA-B123-0DF0E61F2F4F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399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there is the existence of the informal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depends on the personalities of the people occupying the various positions in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organisational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structure.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F37E4-536D-47BA-B123-0DF0E61F2F4F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661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 Managing a crises or disaster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F37E4-536D-47BA-B123-0DF0E61F2F4F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204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matrix requires dual reporting to two different managers. For example,</a:t>
            </a:r>
          </a:p>
          <a:p>
            <a:r>
              <a:rPr lang="en-US" dirty="0"/>
              <a:t>looking at the diagram above, an employee manufacturing product A would</a:t>
            </a:r>
          </a:p>
          <a:p>
            <a:r>
              <a:rPr lang="en-US" dirty="0"/>
              <a:t>have to report to the manager of the production department and the manager in</a:t>
            </a:r>
          </a:p>
          <a:p>
            <a:r>
              <a:rPr lang="en-US" dirty="0"/>
              <a:t>charge of product A.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F37E4-536D-47BA-B123-0DF0E61F2F4F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778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F37E4-536D-47BA-B123-0DF0E61F2F4F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489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fact that the number of immediate subordinates is limited at each level tends to create close supervision and increased dependence of the subordinate on his principal.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F37E4-536D-47BA-B123-0DF0E61F2F4F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33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A21F29F-F7DB-4DC3-BEF0-71E059993C13}" type="slidenum">
              <a:rPr lang="en-US" altLang="en-US" sz="1000" smtClean="0"/>
              <a:pPr/>
              <a:t>66</a:t>
            </a:fld>
            <a:endParaRPr lang="en-US" altLang="en-US" sz="1000"/>
          </a:p>
        </p:txBody>
      </p:sp>
      <p:sp>
        <p:nvSpPr>
          <p:cNvPr id="512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512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1011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B56C07-6734-43B1-A0A6-EDEE662DD431}" type="slidenum">
              <a:rPr lang="en-US" altLang="en-US" sz="1000" smtClean="0"/>
              <a:pPr/>
              <a:t>72</a:t>
            </a:fld>
            <a:endParaRPr lang="en-US" altLang="en-US" sz="100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132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BFE5-E1D9-42E4-A0A6-DFB6D884C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56B11D-9739-4506-85BA-EE935D8F1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2A633-7978-4727-96E9-AA7594F78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5C66F-5D0C-4F6E-9DFF-7A4B08C93C0F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41FBC-5E60-422B-935D-C142DC3C8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4B1E9-0F57-4946-A4F9-895D47125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8119A-2A1E-4C2C-9DEA-2F51BA9F8F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509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91FD0-56DF-47B0-AE4E-5A702204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261E68-F9EB-4167-BC23-4BAF522BD0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108C3-11AA-47C7-ACF9-82D0DE9A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5C66F-5D0C-4F6E-9DFF-7A4B08C93C0F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846C8-0F27-479B-8915-9356D8E4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164D6-28C1-4A77-A8E1-4AFC97534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8119A-2A1E-4C2C-9DEA-2F51BA9F8F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16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76CC60-5DC5-4492-AD33-C818D115A7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C594D-EC99-4F47-B6B3-67B4D8E92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52635-7451-43B3-B8F8-A29F46D15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5C66F-5D0C-4F6E-9DFF-7A4B08C93C0F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7529F-3E28-4653-AD3A-3D06A29E1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B0188-A27D-4D13-9220-7FB78F3E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8119A-2A1E-4C2C-9DEA-2F51BA9F8F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27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FE4B0-0457-47FB-A1EE-0187A1AB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9FB93-22A9-4706-8839-EC22A94DF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61071-9353-41A3-8545-36605DEE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5C66F-5D0C-4F6E-9DFF-7A4B08C93C0F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5E459-2A59-4A31-A172-35CB9FE5F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2AEAC-2A4C-41D2-A361-5EC11551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8119A-2A1E-4C2C-9DEA-2F51BA9F8F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2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266F-EFEB-479E-87CC-9796D669C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06EF5-D017-4593-96E9-570181591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5C1BB-1EEF-4F60-ADE4-C54269CD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5C66F-5D0C-4F6E-9DFF-7A4B08C93C0F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1F7F2-3855-493F-8689-28E78EC30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07268-1FE1-4167-9110-64F267CA7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8119A-2A1E-4C2C-9DEA-2F51BA9F8F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87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9DDB-EA30-4927-A546-094AEB2F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B206B-3B14-4B15-9636-5EF10878B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B55AC-5EE2-44F9-ACB3-C424A9FC6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CF385-C594-40EC-838B-2DC0F4C2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5C66F-5D0C-4F6E-9DFF-7A4B08C93C0F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5886B-4DBE-47F4-8492-4F299B364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78EA5-5E01-4440-9FB9-93D122FB1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8119A-2A1E-4C2C-9DEA-2F51BA9F8F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648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8351-077F-41E9-876F-E9A6A4549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BEB25-2F1B-4730-B274-AB7B90138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7328F-F85B-41A3-8577-FF6BFCC9B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7BD40-D519-43AE-940B-E3E8C38E3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936DE-9AD0-4203-892A-24C84D31F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62D0ED-1E9B-472E-AD15-CC90CAAE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5C66F-5D0C-4F6E-9DFF-7A4B08C93C0F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1C7ABF-20D9-4814-8CB9-E9D814922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B49FA8-2D5E-43D3-A3A4-73F3AC61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8119A-2A1E-4C2C-9DEA-2F51BA9F8F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47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E77B5-FF31-4686-8EF3-49E0B466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B24302-CCE6-4DE8-B01B-55A3CA792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5C66F-5D0C-4F6E-9DFF-7A4B08C93C0F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3CF0D5-43E3-4938-85EE-5EB69890B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88493-D2FD-4FB5-B77C-35E2AB919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8119A-2A1E-4C2C-9DEA-2F51BA9F8F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476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2FC24C-3434-4CD7-A3D0-DF1B4D5B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5C66F-5D0C-4F6E-9DFF-7A4B08C93C0F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846684-666F-4DB6-9322-7DA3C24C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F6751-4534-43D3-8355-ECA06844C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8119A-2A1E-4C2C-9DEA-2F51BA9F8F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826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3020-DF6B-4C00-92E3-6C6A44CE2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C34DE-F915-4193-AA28-452BEC664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0A0BF-277D-4E84-8562-F0E78F416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B26AD-449B-43B6-98BB-89C12B5C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5C66F-5D0C-4F6E-9DFF-7A4B08C93C0F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2A27B-5C4D-4452-A046-2036B6E4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0FF10-1F8F-4FFF-A73F-BC8FB670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8119A-2A1E-4C2C-9DEA-2F51BA9F8F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1658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11FAD-63D9-4996-AA7B-F10294FBC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96A756-BB1C-4CEF-A5AF-D20B99CE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DB790-C799-4991-B93C-DFE8329A9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26CEB-4A94-44FA-9F00-AB52FCFA8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5C66F-5D0C-4F6E-9DFF-7A4B08C93C0F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E0B28-A53F-4E99-B214-83A5C8000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D3A8A-9C6F-4E02-B241-E60B2E71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8119A-2A1E-4C2C-9DEA-2F51BA9F8F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98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9C6A6-46E7-4A66-ABF8-D3C64AFD9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07CFA-A718-4729-8BB1-43F06292E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D0E7C-60EF-441A-944F-B6E29D9FD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5C66F-5D0C-4F6E-9DFF-7A4B08C93C0F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6473F-DDA4-4AF2-ACA9-EC50E8F467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CAF71-85E7-4EAD-AB70-F14566310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119A-2A1E-4C2C-9DEA-2F51BA9F8F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9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94B1BF-6297-4333-A002-8F26CC5EE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750" y="1028815"/>
            <a:ext cx="4629150" cy="3514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EE168E-2874-4F6C-9F68-B60E1D3EF7D7}"/>
              </a:ext>
            </a:extLst>
          </p:cNvPr>
          <p:cNvSpPr txBox="1"/>
          <p:nvPr/>
        </p:nvSpPr>
        <p:spPr>
          <a:xfrm>
            <a:off x="4152550" y="5880683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 –II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1546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E140F0-0A50-40AC-8F28-FCABB9D7E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76" y="0"/>
            <a:ext cx="8646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3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1EF7C3-CD7A-45EA-B938-57671F423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69" y="0"/>
            <a:ext cx="8749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95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8CA670-2154-436F-9F3A-A53FB15C1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37" y="75501"/>
            <a:ext cx="8790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87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DA891F-54D7-47BD-A51F-F09B60CFE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619" y="0"/>
            <a:ext cx="8818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8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DD598-EB62-4BE8-8BDB-43E26CAA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21" y="0"/>
            <a:ext cx="8786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52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899C91-FE82-424B-959C-7372E68E3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045" y="0"/>
            <a:ext cx="8575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22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336C4B-28F9-48F7-9347-B75B9EC76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436" y="0"/>
            <a:ext cx="8465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3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A8448E-3CEC-4917-BEA3-4DCD04471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733" y="0"/>
            <a:ext cx="8618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13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9B094A-42E6-444E-B7AE-144F9DBBA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761" y="0"/>
            <a:ext cx="8612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4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4DE2A8-19C6-409C-BD9C-3EA95965C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650" y="0"/>
            <a:ext cx="8822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49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7994-CA49-4527-8E24-781FFB11B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6D15-6679-43CC-BE6A-4DBD08F12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74ADF-1292-42E8-8C86-FEED3C71F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70" y="209725"/>
            <a:ext cx="8664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18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8B0D0-5E17-483D-9658-E3E4309F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Organizational structure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9632D-E919-45BA-B176-1DD2E742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 organizational structure is a system that </a:t>
            </a:r>
            <a:r>
              <a:rPr lang="en-US" b="1" dirty="0">
                <a:solidFill>
                  <a:srgbClr val="FF0000"/>
                </a:solidFill>
              </a:rPr>
              <a:t>outlines how certain activities are directed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in order to achieve the goals of an organization. </a:t>
            </a:r>
          </a:p>
          <a:p>
            <a:pPr algn="just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These activities can include rules, roles, and responsibilities. </a:t>
            </a:r>
          </a:p>
          <a:p>
            <a:pPr algn="just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organizational structure also determines how information flows between levels within the company.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737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Managerial problems of informal </a:t>
            </a:r>
            <a:r>
              <a:rPr lang="en-US" sz="3600" b="1" dirty="0" err="1">
                <a:solidFill>
                  <a:srgbClr val="FF0000"/>
                </a:solidFill>
              </a:rPr>
              <a:t>organisation</a:t>
            </a:r>
            <a:br>
              <a:rPr lang="en-US" sz="3600" b="1" dirty="0">
                <a:solidFill>
                  <a:srgbClr val="FF0000"/>
                </a:solidFill>
              </a:rPr>
            </a:br>
            <a:endParaRPr lang="en-IN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Social groupings may act collectively against </a:t>
            </a:r>
            <a:r>
              <a:rPr lang="en-US" dirty="0" err="1">
                <a:solidFill>
                  <a:srgbClr val="0070C0"/>
                </a:solidFill>
              </a:rPr>
              <a:t>organisational</a:t>
            </a:r>
            <a:r>
              <a:rPr lang="en-US" dirty="0">
                <a:solidFill>
                  <a:srgbClr val="0070C0"/>
                </a:solidFill>
              </a:rPr>
              <a:t> interests</a:t>
            </a:r>
          </a:p>
          <a:p>
            <a:r>
              <a:rPr lang="en-US" dirty="0">
                <a:solidFill>
                  <a:srgbClr val="0070C0"/>
                </a:solidFill>
              </a:rPr>
              <a:t>Morale-damaging </a:t>
            </a:r>
            <a:r>
              <a:rPr lang="en-US" dirty="0" err="1">
                <a:solidFill>
                  <a:srgbClr val="0070C0"/>
                </a:solidFill>
              </a:rPr>
              <a:t>rumours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Employees may suffer if they excluded from the social grouping</a:t>
            </a:r>
          </a:p>
          <a:p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278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79976-DD32-4083-A9F4-CBFA4746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84F24-3D13-4BE5-9A1D-67FEF27C2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CD000-D083-48E3-9B10-56DF693D7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524" y="1027906"/>
            <a:ext cx="94011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83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9593-1029-4373-BECD-F2EB189C6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2A51B-506B-4B54-A26C-503DFEFE0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What Is Organizing? Definition, Features, Process, &amp; Importance">
            <a:extLst>
              <a:ext uri="{FF2B5EF4-FFF2-40B4-BE49-F238E27FC236}">
                <a16:creationId xmlns:a16="http://schemas.microsoft.com/office/drawing/2014/main" id="{4EA15A26-6102-4EE0-8E4D-30E103D38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793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178EE4-B68C-4414-8536-B9B1ED719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31" y="542355"/>
            <a:ext cx="8233084" cy="591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7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A4EF4-E092-4884-8A04-2DC6A431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2B068-5BB0-48AF-BAB8-7C41B2011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1398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21C2-CFDC-4FFF-B9B5-55AB18FF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organization structure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D8380-BCCA-4C29-86BC-2F3508FA8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4 Common Types of Organizational Structures - AllBusiness.com">
            <a:extLst>
              <a:ext uri="{FF2B5EF4-FFF2-40B4-BE49-F238E27FC236}">
                <a16:creationId xmlns:a16="http://schemas.microsoft.com/office/drawing/2014/main" id="{A61CB82B-A567-4CE3-8BFA-65C244C5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398" y="1441063"/>
            <a:ext cx="6867258" cy="456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249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68A3-A327-4FE2-A61D-44840A44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organization structure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73E05-8011-44BC-B4EF-CE51F7A8F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rgbClr val="00B0F0"/>
                </a:solidFill>
              </a:rPr>
              <a:t>An organization structure refers to the </a:t>
            </a:r>
            <a:r>
              <a:rPr lang="en-US" b="1" dirty="0">
                <a:solidFill>
                  <a:srgbClr val="00B050"/>
                </a:solidFill>
              </a:rPr>
              <a:t>hierarchical arrangement of roles, responsibilities, functions, and relationships </a:t>
            </a:r>
            <a:r>
              <a:rPr lang="en-US" dirty="0">
                <a:solidFill>
                  <a:srgbClr val="00B0F0"/>
                </a:solidFill>
              </a:rPr>
              <a:t>within an organization. </a:t>
            </a:r>
          </a:p>
          <a:p>
            <a:pPr algn="just"/>
            <a:r>
              <a:rPr lang="en-US" dirty="0">
                <a:solidFill>
                  <a:srgbClr val="00B0F0"/>
                </a:solidFill>
              </a:rPr>
              <a:t>It </a:t>
            </a:r>
            <a:r>
              <a:rPr lang="en-US" dirty="0">
                <a:solidFill>
                  <a:srgbClr val="FF0000"/>
                </a:solidFill>
              </a:rPr>
              <a:t>outlines</a:t>
            </a:r>
            <a:r>
              <a:rPr lang="en-US" dirty="0">
                <a:solidFill>
                  <a:srgbClr val="00B0F0"/>
                </a:solidFill>
              </a:rPr>
              <a:t> how different tasks, </a:t>
            </a:r>
            <a:r>
              <a:rPr lang="en-US" dirty="0">
                <a:solidFill>
                  <a:srgbClr val="FF0000"/>
                </a:solidFill>
              </a:rPr>
              <a:t>activities, and people are grouped </a:t>
            </a:r>
            <a:r>
              <a:rPr lang="en-US" dirty="0">
                <a:solidFill>
                  <a:srgbClr val="00B0F0"/>
                </a:solidFill>
              </a:rPr>
              <a:t>together and coordinated to achieve the organization's goals and objectives.</a:t>
            </a:r>
          </a:p>
          <a:p>
            <a:pPr algn="just"/>
            <a:endParaRPr lang="en-US" dirty="0">
              <a:solidFill>
                <a:srgbClr val="00B0F0"/>
              </a:solidFill>
            </a:endParaRPr>
          </a:p>
          <a:p>
            <a:pPr algn="just"/>
            <a:r>
              <a:rPr lang="en-US" dirty="0">
                <a:solidFill>
                  <a:srgbClr val="00B0F0"/>
                </a:solidFill>
              </a:rPr>
              <a:t> Organization structure provides a framework for communication, decision-making, and the allocation of resources.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369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Why do we need </a:t>
            </a:r>
            <a:r>
              <a:rPr lang="en-US" b="1" dirty="0" err="1">
                <a:solidFill>
                  <a:srgbClr val="FF0000"/>
                </a:solidFill>
              </a:rPr>
              <a:t>organisations</a:t>
            </a:r>
            <a:r>
              <a:rPr lang="en-US" b="1" dirty="0">
                <a:solidFill>
                  <a:srgbClr val="FF0000"/>
                </a:solidFill>
              </a:rPr>
              <a:t> Structure?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</a:rPr>
              <a:t>Organisations enable people to:</a:t>
            </a:r>
          </a:p>
          <a:p>
            <a:r>
              <a:rPr lang="en-IN" b="1" dirty="0">
                <a:solidFill>
                  <a:srgbClr val="0070C0"/>
                </a:solidFill>
              </a:rPr>
              <a:t>Share skills and knowledge</a:t>
            </a:r>
          </a:p>
          <a:p>
            <a:r>
              <a:rPr lang="en-IN" b="1" dirty="0">
                <a:solidFill>
                  <a:srgbClr val="0070C0"/>
                </a:solidFill>
              </a:rPr>
              <a:t>Specialise</a:t>
            </a:r>
          </a:p>
          <a:p>
            <a:r>
              <a:rPr lang="en-IN" b="1" dirty="0">
                <a:solidFill>
                  <a:srgbClr val="0070C0"/>
                </a:solidFill>
              </a:rPr>
              <a:t>Pool resources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105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2D30-DD7D-499D-95CB-8B0E615E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Key elements of an organization structure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0866-6D13-475A-A5BB-ABEFF0CF6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40" y="1535186"/>
            <a:ext cx="10888909" cy="5322814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Hierarchy of Authority</a:t>
            </a:r>
            <a:r>
              <a:rPr lang="en-US" sz="2000" b="1" dirty="0">
                <a:solidFill>
                  <a:srgbClr val="00B0F0"/>
                </a:solidFill>
              </a:rPr>
              <a:t>:</a:t>
            </a:r>
            <a:r>
              <a:rPr lang="en-US" sz="2000" dirty="0">
                <a:solidFill>
                  <a:srgbClr val="00B0F0"/>
                </a:solidFill>
              </a:rPr>
              <a:t> Defines management levels and who reports to whom, establishing chains of command.</a:t>
            </a:r>
          </a:p>
          <a:p>
            <a:pPr algn="just"/>
            <a:r>
              <a:rPr lang="en-US" sz="2000" b="1" dirty="0">
                <a:solidFill>
                  <a:srgbClr val="00B050"/>
                </a:solidFill>
              </a:rPr>
              <a:t>Division of Labor</a:t>
            </a:r>
            <a:r>
              <a:rPr lang="en-US" sz="2000" b="1" dirty="0">
                <a:solidFill>
                  <a:srgbClr val="00B0F0"/>
                </a:solidFill>
              </a:rPr>
              <a:t>:</a:t>
            </a:r>
            <a:r>
              <a:rPr lang="en-US" sz="2000" dirty="0">
                <a:solidFill>
                  <a:srgbClr val="00B0F0"/>
                </a:solidFill>
              </a:rPr>
              <a:t> Allocates specific tasks and responsibilities to individuals or departments based on expertise.</a:t>
            </a:r>
          </a:p>
          <a:p>
            <a:pPr algn="just"/>
            <a:r>
              <a:rPr lang="en-US" sz="2000" b="1" dirty="0">
                <a:solidFill>
                  <a:srgbClr val="FF0000"/>
                </a:solidFill>
              </a:rPr>
              <a:t>Span of Control</a:t>
            </a:r>
            <a:r>
              <a:rPr lang="en-US" sz="2000" b="1" dirty="0">
                <a:solidFill>
                  <a:srgbClr val="00B0F0"/>
                </a:solidFill>
              </a:rPr>
              <a:t>:</a:t>
            </a:r>
            <a:r>
              <a:rPr lang="en-US" sz="2000" dirty="0">
                <a:solidFill>
                  <a:srgbClr val="00B0F0"/>
                </a:solidFill>
              </a:rPr>
              <a:t> Determines the number of direct reports a manager oversees for effective management.</a:t>
            </a:r>
          </a:p>
          <a:p>
            <a:pPr algn="just"/>
            <a:r>
              <a:rPr lang="en-US" sz="2000" b="1" dirty="0">
                <a:solidFill>
                  <a:srgbClr val="FF0000"/>
                </a:solidFill>
              </a:rPr>
              <a:t>Departments and Units</a:t>
            </a:r>
            <a:r>
              <a:rPr lang="en-US" sz="2000" b="1" dirty="0">
                <a:solidFill>
                  <a:srgbClr val="00B0F0"/>
                </a:solidFill>
              </a:rPr>
              <a:t>:</a:t>
            </a:r>
            <a:r>
              <a:rPr lang="en-US" sz="2000" dirty="0">
                <a:solidFill>
                  <a:srgbClr val="00B0F0"/>
                </a:solidFill>
              </a:rPr>
              <a:t> Groups functions or activities into departments for focused organization.</a:t>
            </a:r>
          </a:p>
          <a:p>
            <a:pPr algn="just"/>
            <a:r>
              <a:rPr lang="en-US" sz="2000" b="1" dirty="0">
                <a:solidFill>
                  <a:srgbClr val="00B050"/>
                </a:solidFill>
              </a:rPr>
              <a:t>Reporting Relationships</a:t>
            </a:r>
            <a:r>
              <a:rPr lang="en-US" sz="2000" b="1" dirty="0">
                <a:solidFill>
                  <a:srgbClr val="00B0F0"/>
                </a:solidFill>
              </a:rPr>
              <a:t>:</a:t>
            </a:r>
            <a:r>
              <a:rPr lang="en-US" sz="2000" dirty="0">
                <a:solidFill>
                  <a:srgbClr val="00B0F0"/>
                </a:solidFill>
              </a:rPr>
              <a:t> Guides information flow and decision-making paths throughout the organization.</a:t>
            </a:r>
          </a:p>
          <a:p>
            <a:pPr algn="just"/>
            <a:r>
              <a:rPr lang="en-US" sz="2000" b="1" dirty="0">
                <a:solidFill>
                  <a:srgbClr val="FF0000"/>
                </a:solidFill>
              </a:rPr>
              <a:t>Coordination and Communication</a:t>
            </a:r>
            <a:r>
              <a:rPr lang="en-US" sz="2000" b="1" dirty="0">
                <a:solidFill>
                  <a:srgbClr val="00B0F0"/>
                </a:solidFill>
              </a:rPr>
              <a:t>:</a:t>
            </a:r>
            <a:r>
              <a:rPr lang="en-US" sz="2000" dirty="0">
                <a:solidFill>
                  <a:srgbClr val="00B0F0"/>
                </a:solidFill>
              </a:rPr>
              <a:t> Defines how different parts collaborate and interact for seamless operations.</a:t>
            </a:r>
          </a:p>
          <a:p>
            <a:pPr algn="just"/>
            <a:r>
              <a:rPr lang="en-US" sz="2000" b="1" dirty="0">
                <a:solidFill>
                  <a:srgbClr val="00B050"/>
                </a:solidFill>
              </a:rPr>
              <a:t>Types of Structure</a:t>
            </a:r>
            <a:r>
              <a:rPr lang="en-US" sz="2000" b="1" dirty="0">
                <a:solidFill>
                  <a:srgbClr val="00B0F0"/>
                </a:solidFill>
              </a:rPr>
              <a:t>:</a:t>
            </a:r>
            <a:r>
              <a:rPr lang="en-US" sz="2000" dirty="0">
                <a:solidFill>
                  <a:srgbClr val="00B0F0"/>
                </a:solidFill>
              </a:rPr>
              <a:t> Different structures like functional, divisional, and matrix offer unique approaches based on goals and needs.</a:t>
            </a:r>
          </a:p>
          <a:p>
            <a:pPr algn="just"/>
            <a:endParaRPr lang="en-IN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55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02DB1-B984-45A4-B8DD-B773FB00F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3E962-01D8-465C-ACAF-478998576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5425F-BE73-4469-A077-5E224C795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11" y="0"/>
            <a:ext cx="9269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04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23F27-8CE9-4018-A63F-56378872A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2E01-114C-4D6F-A2A6-AB4F13ACA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Organisational Structure - ppt download">
            <a:extLst>
              <a:ext uri="{FF2B5EF4-FFF2-40B4-BE49-F238E27FC236}">
                <a16:creationId xmlns:a16="http://schemas.microsoft.com/office/drawing/2014/main" id="{B8EF147E-1213-41C4-A395-C52057BD6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069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Organization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>
                <a:solidFill>
                  <a:srgbClr val="00B0F0"/>
                </a:solidFill>
              </a:rPr>
              <a:t>The formal </a:t>
            </a:r>
            <a:r>
              <a:rPr lang="en-US" dirty="0" err="1">
                <a:solidFill>
                  <a:srgbClr val="00B0F0"/>
                </a:solidFill>
              </a:rPr>
              <a:t>organisation</a:t>
            </a:r>
            <a:r>
              <a:rPr lang="en-US" dirty="0">
                <a:solidFill>
                  <a:srgbClr val="00B0F0"/>
                </a:solidFill>
              </a:rPr>
              <a:t> is one that </a:t>
            </a:r>
            <a:r>
              <a:rPr lang="en-US" b="1" dirty="0">
                <a:solidFill>
                  <a:srgbClr val="00B050"/>
                </a:solidFill>
              </a:rPr>
              <a:t>logical</a:t>
            </a:r>
            <a:r>
              <a:rPr lang="en-US" dirty="0">
                <a:solidFill>
                  <a:srgbClr val="FF0000"/>
                </a:solidFill>
              </a:rPr>
              <a:t>ly groups activities, </a:t>
            </a:r>
            <a:r>
              <a:rPr lang="en-US" b="1" dirty="0">
                <a:solidFill>
                  <a:srgbClr val="00B050"/>
                </a:solidFill>
              </a:rPr>
              <a:t>allocation of authority and responsibility</a:t>
            </a:r>
            <a:r>
              <a:rPr lang="en-US" dirty="0">
                <a:solidFill>
                  <a:srgbClr val="00B0F0"/>
                </a:solidFill>
              </a:rPr>
              <a:t> and the establishment of relationships to enable people to work most effectively together in accomplishing the objectives of the business.</a:t>
            </a:r>
          </a:p>
          <a:p>
            <a:pPr algn="just"/>
            <a:endParaRPr lang="en-US" dirty="0">
              <a:solidFill>
                <a:srgbClr val="00B0F0"/>
              </a:solidFill>
            </a:endParaRPr>
          </a:p>
          <a:p>
            <a:pPr algn="just"/>
            <a:endParaRPr lang="en-US" dirty="0">
              <a:solidFill>
                <a:srgbClr val="00B0F0"/>
              </a:solidFill>
            </a:endParaRP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sz="1700" dirty="0"/>
              <a:t>A </a:t>
            </a:r>
            <a:r>
              <a:rPr lang="en-US" sz="1700" b="1" dirty="0"/>
              <a:t>corporation</a:t>
            </a:r>
            <a:r>
              <a:rPr lang="en-US" sz="1700" dirty="0"/>
              <a:t> like </a:t>
            </a:r>
            <a:r>
              <a:rPr lang="en-US" sz="1700" b="1" dirty="0"/>
              <a:t>Apple Inc.</a:t>
            </a:r>
            <a:r>
              <a:rPr lang="en-US" sz="1700" dirty="0"/>
              <a:t> is a formal organization. It has a well-defined organizational structure with different departments (such as R&amp;D, Marketing, Sales, etc.), a clear hierarchy (CEO, VPs, Managers, Employees), </a:t>
            </a:r>
            <a:endParaRPr lang="en-IN" sz="1700" dirty="0">
              <a:solidFill>
                <a:srgbClr val="00B0F0"/>
              </a:solidFill>
            </a:endParaRPr>
          </a:p>
        </p:txBody>
      </p:sp>
      <p:pic>
        <p:nvPicPr>
          <p:cNvPr id="1026" name="Picture 2" descr="Formal Organisation - Definition, Meaning, Guidelines, Functi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317" y="2952241"/>
            <a:ext cx="2634012" cy="237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791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Informal </a:t>
            </a:r>
            <a:r>
              <a:rPr lang="en-US" b="1" dirty="0" err="1"/>
              <a:t>organisation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2906"/>
            <a:ext cx="10515600" cy="473405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3900" b="1" dirty="0"/>
              <a:t>Informal </a:t>
            </a:r>
            <a:r>
              <a:rPr lang="en-US" sz="3900" b="1" dirty="0" err="1">
                <a:solidFill>
                  <a:srgbClr val="00B050"/>
                </a:solidFill>
              </a:rPr>
              <a:t>Organisation</a:t>
            </a:r>
            <a:r>
              <a:rPr lang="en-US" sz="3900" b="1" dirty="0">
                <a:solidFill>
                  <a:srgbClr val="00B050"/>
                </a:solidFill>
              </a:rPr>
              <a:t> which focuses attention on human relations </a:t>
            </a:r>
            <a:r>
              <a:rPr lang="en-US" sz="3900" dirty="0"/>
              <a:t>and the way in which the </a:t>
            </a:r>
            <a:r>
              <a:rPr lang="en-US" sz="3900" dirty="0">
                <a:solidFill>
                  <a:srgbClr val="FF0000"/>
                </a:solidFill>
              </a:rPr>
              <a:t>actions of the people in the </a:t>
            </a:r>
            <a:r>
              <a:rPr lang="en-US" sz="3900" dirty="0" err="1">
                <a:solidFill>
                  <a:srgbClr val="FF0000"/>
                </a:solidFill>
              </a:rPr>
              <a:t>organisation</a:t>
            </a:r>
            <a:r>
              <a:rPr lang="en-US" sz="3900" dirty="0">
                <a:solidFill>
                  <a:srgbClr val="FF0000"/>
                </a:solidFill>
              </a:rPr>
              <a:t> deviate from the plan.</a:t>
            </a:r>
          </a:p>
          <a:p>
            <a:pPr algn="just"/>
            <a:endParaRPr lang="en-US" dirty="0">
              <a:solidFill>
                <a:srgbClr val="FF0000"/>
              </a:solidFill>
            </a:endParaRPr>
          </a:p>
          <a:p>
            <a:pPr algn="just"/>
            <a:endParaRPr lang="en-US" dirty="0">
              <a:solidFill>
                <a:srgbClr val="FF0000"/>
              </a:solidFill>
            </a:endParaRPr>
          </a:p>
          <a:p>
            <a:pPr algn="just"/>
            <a:endParaRPr lang="en-US" dirty="0">
              <a:solidFill>
                <a:srgbClr val="FF0000"/>
              </a:solidFill>
            </a:endParaRPr>
          </a:p>
          <a:p>
            <a:pPr algn="just"/>
            <a:endParaRPr lang="en-US" dirty="0">
              <a:solidFill>
                <a:srgbClr val="FF0000"/>
              </a:solidFill>
            </a:endParaRPr>
          </a:p>
          <a:p>
            <a:pPr algn="just"/>
            <a:endParaRPr lang="en-US" dirty="0">
              <a:solidFill>
                <a:srgbClr val="FF0000"/>
              </a:solidFill>
            </a:endParaRPr>
          </a:p>
          <a:p>
            <a:pPr algn="just"/>
            <a:endParaRPr lang="en-US" dirty="0">
              <a:solidFill>
                <a:srgbClr val="FF0000"/>
              </a:solidFill>
            </a:endParaRPr>
          </a:p>
          <a:p>
            <a:pPr algn="just"/>
            <a:r>
              <a:rPr lang="en-US" sz="2200" dirty="0"/>
              <a:t>Within a company like </a:t>
            </a:r>
            <a:r>
              <a:rPr lang="en-US" sz="2200" b="1" dirty="0"/>
              <a:t>Google</a:t>
            </a:r>
            <a:r>
              <a:rPr lang="en-US" sz="2200" dirty="0"/>
              <a:t>, informal organizations might consist of groups of employees who regularly meet for lunch, form study groups, or participate in social activities together.</a:t>
            </a:r>
            <a:endParaRPr lang="en-IN" sz="2200" dirty="0">
              <a:solidFill>
                <a:srgbClr val="FF0000"/>
              </a:solidFill>
            </a:endParaRPr>
          </a:p>
        </p:txBody>
      </p:sp>
      <p:pic>
        <p:nvPicPr>
          <p:cNvPr id="2050" name="Picture 2" descr="Informal Organisation Chart High-Res Stock Photo - Getty Imag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35" y="2855412"/>
            <a:ext cx="2609144" cy="227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938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</a:t>
            </a:r>
            <a:r>
              <a:rPr lang="en-US" sz="3600" b="1" dirty="0">
                <a:solidFill>
                  <a:srgbClr val="FF0000"/>
                </a:solidFill>
              </a:rPr>
              <a:t>benefits of an informal </a:t>
            </a:r>
            <a:r>
              <a:rPr lang="en-US" sz="3600" b="1" dirty="0" err="1">
                <a:solidFill>
                  <a:srgbClr val="FF0000"/>
                </a:solidFill>
              </a:rPr>
              <a:t>organisation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dirty="0"/>
              <a:t>can be:</a:t>
            </a:r>
            <a:br>
              <a:rPr lang="en-US" sz="3600" dirty="0"/>
            </a:b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Employee commitment</a:t>
            </a:r>
          </a:p>
          <a:p>
            <a:r>
              <a:rPr lang="en-US" dirty="0">
                <a:solidFill>
                  <a:srgbClr val="0070C0"/>
                </a:solidFill>
              </a:rPr>
              <a:t>Knowledge sharing</a:t>
            </a:r>
          </a:p>
          <a:p>
            <a:r>
              <a:rPr lang="en-US" dirty="0">
                <a:solidFill>
                  <a:srgbClr val="0070C0"/>
                </a:solidFill>
              </a:rPr>
              <a:t>Speed</a:t>
            </a:r>
          </a:p>
          <a:p>
            <a:r>
              <a:rPr lang="en-US" dirty="0">
                <a:solidFill>
                  <a:srgbClr val="0070C0"/>
                </a:solidFill>
              </a:rPr>
              <a:t>Responsiveness</a:t>
            </a:r>
          </a:p>
          <a:p>
            <a:r>
              <a:rPr lang="en-US" dirty="0">
                <a:solidFill>
                  <a:srgbClr val="0070C0"/>
                </a:solidFill>
              </a:rPr>
              <a:t>Co-operation</a:t>
            </a:r>
          </a:p>
          <a:p>
            <a:pPr marL="0" indent="0">
              <a:buNone/>
            </a:pP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195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8BC4-CF01-4C90-AB69-36619F81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Types of </a:t>
            </a:r>
            <a:r>
              <a:rPr lang="en-IN" dirty="0">
                <a:solidFill>
                  <a:srgbClr val="FF0000"/>
                </a:solidFill>
              </a:rPr>
              <a:t>Organisational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60C8-2BAF-40C2-B376-8654B60F0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Functional Structure</a:t>
            </a:r>
          </a:p>
          <a:p>
            <a:r>
              <a:rPr lang="en-IN" dirty="0">
                <a:solidFill>
                  <a:srgbClr val="00B0F0"/>
                </a:solidFill>
              </a:rPr>
              <a:t>Divisional Structure</a:t>
            </a:r>
          </a:p>
          <a:p>
            <a:r>
              <a:rPr lang="en-IN" dirty="0">
                <a:solidFill>
                  <a:srgbClr val="00B0F0"/>
                </a:solidFill>
              </a:rPr>
              <a:t>Matrix Structure</a:t>
            </a:r>
          </a:p>
          <a:p>
            <a:r>
              <a:rPr lang="en-IN" dirty="0">
                <a:solidFill>
                  <a:srgbClr val="00B0F0"/>
                </a:solidFill>
              </a:rPr>
              <a:t>Flat Structure</a:t>
            </a:r>
          </a:p>
          <a:p>
            <a:r>
              <a:rPr lang="en-IN" dirty="0">
                <a:solidFill>
                  <a:srgbClr val="00B0F0"/>
                </a:solidFill>
              </a:rPr>
              <a:t>Hierarchical Structure</a:t>
            </a:r>
          </a:p>
          <a:p>
            <a:r>
              <a:rPr lang="en-IN" dirty="0">
                <a:solidFill>
                  <a:srgbClr val="00B0F0"/>
                </a:solidFill>
              </a:rPr>
              <a:t>Network Structure</a:t>
            </a:r>
          </a:p>
          <a:p>
            <a:r>
              <a:rPr lang="en-IN" dirty="0">
                <a:solidFill>
                  <a:srgbClr val="00B0F0"/>
                </a:solidFill>
              </a:rPr>
              <a:t>Team-Based Structure</a:t>
            </a:r>
          </a:p>
          <a:p>
            <a:r>
              <a:rPr lang="en-IN" dirty="0">
                <a:solidFill>
                  <a:srgbClr val="00B0F0"/>
                </a:solidFill>
              </a:rPr>
              <a:t>Virtual Structure</a:t>
            </a:r>
          </a:p>
          <a:p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33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9E78-E5B3-4DC2-BF6B-10AAF03B7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Functional Structure: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24765-0AAF-4A07-B8FB-BEFE5057E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Functional </a:t>
            </a:r>
            <a:r>
              <a:rPr lang="en-US" dirty="0" err="1"/>
              <a:t>organisations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group together employees that undertake similar tasks </a:t>
            </a:r>
            <a:r>
              <a:rPr lang="en-IN" b="1" dirty="0">
                <a:solidFill>
                  <a:srgbClr val="00B050"/>
                </a:solidFill>
              </a:rPr>
              <a:t>into departments</a:t>
            </a:r>
            <a:r>
              <a:rPr lang="en-IN" dirty="0"/>
              <a:t>.</a:t>
            </a:r>
          </a:p>
          <a:p>
            <a:r>
              <a:rPr lang="en-US" dirty="0"/>
              <a:t>Groups by specialized functions.</a:t>
            </a:r>
          </a:p>
          <a:p>
            <a:r>
              <a:rPr lang="en-US" dirty="0"/>
              <a:t>Efficient expertise within departments.</a:t>
            </a:r>
          </a:p>
          <a:p>
            <a:r>
              <a:rPr lang="en-US" dirty="0"/>
              <a:t>Limited cross-functional collaboration.</a:t>
            </a:r>
          </a:p>
          <a:p>
            <a:endParaRPr lang="en-IN" dirty="0"/>
          </a:p>
        </p:txBody>
      </p:sp>
      <p:pic>
        <p:nvPicPr>
          <p:cNvPr id="1028" name="Picture 4" descr="Organisational Structures and what every manager needs to know">
            <a:extLst>
              <a:ext uri="{FF2B5EF4-FFF2-40B4-BE49-F238E27FC236}">
                <a16:creationId xmlns:a16="http://schemas.microsoft.com/office/drawing/2014/main" id="{0C9DE81B-7EBB-410F-A0AD-C634F010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938" y="3429000"/>
            <a:ext cx="3293916" cy="219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459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74620-667E-48E8-B2EB-B61BB52B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F882C-D440-4BF2-849B-E6BB67CD2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B2B7D-D25A-4818-B492-96532218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33350"/>
            <a:ext cx="120205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94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3848-BB99-4BFD-A4E0-CAFDB312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Divisional Structure: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FDDC5-2034-4585-B229-B20F35162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Divides into autonomous divisions.</a:t>
            </a:r>
          </a:p>
          <a:p>
            <a:r>
              <a:rPr lang="en-IN" dirty="0"/>
              <a:t>Tailored focus on products/regions.</a:t>
            </a:r>
          </a:p>
          <a:p>
            <a:r>
              <a:rPr lang="en-IN" dirty="0"/>
              <a:t>Duplication of resources possible.</a:t>
            </a:r>
          </a:p>
          <a:p>
            <a:endParaRPr lang="en-IN" dirty="0"/>
          </a:p>
        </p:txBody>
      </p:sp>
      <p:pic>
        <p:nvPicPr>
          <p:cNvPr id="5122" name="Picture 2" descr="Divisional Structures">
            <a:extLst>
              <a:ext uri="{FF2B5EF4-FFF2-40B4-BE49-F238E27FC236}">
                <a16:creationId xmlns:a16="http://schemas.microsoft.com/office/drawing/2014/main" id="{DBAA57CC-7F36-4005-82B8-EF7A489E8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725" y="4054475"/>
            <a:ext cx="3810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878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A05C5-2D93-4183-960B-240A57B2B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Matrix Structure: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15319-6C57-4A7B-851D-3211B71BB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Combines functional and divisional.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Dual reporting relationships.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Flexibility, but complexity and conflicts.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8277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Matrix structure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structures are a </a:t>
            </a:r>
            <a:r>
              <a:rPr lang="en-US" b="1" dirty="0">
                <a:solidFill>
                  <a:srgbClr val="FF0000"/>
                </a:solidFill>
              </a:rPr>
              <a:t>combination of the functional and divisional structures.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D03BF-A07D-43BA-9506-B41FA0B8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315" y="3020297"/>
            <a:ext cx="6608432" cy="32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73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0D1C-4A05-453C-9612-519CDC87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ORGANIZING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8A9EB-6FC2-43EE-8161-273B0F803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As a function of management</a:t>
            </a:r>
          </a:p>
          <a:p>
            <a:r>
              <a:rPr lang="en-US" dirty="0">
                <a:solidFill>
                  <a:srgbClr val="00B0F0"/>
                </a:solidFill>
              </a:rPr>
              <a:t>The process involving the </a:t>
            </a:r>
            <a:r>
              <a:rPr lang="en-US" dirty="0">
                <a:solidFill>
                  <a:srgbClr val="00B050"/>
                </a:solidFill>
              </a:rPr>
              <a:t>identification and grouping of activities </a:t>
            </a:r>
            <a:r>
              <a:rPr lang="en-US" dirty="0">
                <a:solidFill>
                  <a:srgbClr val="00B0F0"/>
                </a:solidFill>
              </a:rPr>
              <a:t>to be performed</a:t>
            </a:r>
          </a:p>
          <a:p>
            <a:r>
              <a:rPr lang="en-US" dirty="0" err="1">
                <a:solidFill>
                  <a:srgbClr val="00B0F0"/>
                </a:solidFill>
              </a:rPr>
              <a:t>Organising</a:t>
            </a:r>
            <a:r>
              <a:rPr lang="en-US" dirty="0">
                <a:solidFill>
                  <a:srgbClr val="00B0F0"/>
                </a:solidFill>
              </a:rPr>
              <a:t> consists of </a:t>
            </a:r>
            <a:r>
              <a:rPr lang="en-US" b="1" dirty="0">
                <a:solidFill>
                  <a:srgbClr val="FF0000"/>
                </a:solidFill>
              </a:rPr>
              <a:t>determining and arranging </a:t>
            </a:r>
            <a:r>
              <a:rPr lang="en-US" dirty="0">
                <a:solidFill>
                  <a:srgbClr val="00B0F0"/>
                </a:solidFill>
              </a:rPr>
              <a:t>for men, materials, machines and money required by an enterprise for the attainment of its goals.</a:t>
            </a:r>
          </a:p>
          <a:p>
            <a:r>
              <a:rPr lang="en-US" dirty="0">
                <a:solidFill>
                  <a:srgbClr val="00B0F0"/>
                </a:solidFill>
              </a:rPr>
              <a:t>Operational sense, the term </a:t>
            </a:r>
            <a:r>
              <a:rPr lang="en-US" dirty="0" err="1">
                <a:solidFill>
                  <a:srgbClr val="00B0F0"/>
                </a:solidFill>
              </a:rPr>
              <a:t>organising</a:t>
            </a:r>
            <a:r>
              <a:rPr lang="en-US" dirty="0">
                <a:solidFill>
                  <a:srgbClr val="00B0F0"/>
                </a:solidFill>
              </a:rPr>
              <a:t> means </a:t>
            </a:r>
            <a:r>
              <a:rPr lang="en-US" dirty="0">
                <a:solidFill>
                  <a:srgbClr val="00B050"/>
                </a:solidFill>
              </a:rPr>
              <a:t>defining the duties and responsibilities of the people employed</a:t>
            </a:r>
            <a:r>
              <a:rPr lang="en-US" dirty="0">
                <a:solidFill>
                  <a:srgbClr val="00B0F0"/>
                </a:solidFill>
              </a:rPr>
              <a:t>. and determining the manner in which their activities are to be interrelated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177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DFB43-777C-4036-A390-021E7080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Flat Structure: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B2009-0E04-410D-B3CA-D2DC180F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Minimal hierarchy levels.</a:t>
            </a:r>
          </a:p>
          <a:p>
            <a:r>
              <a:rPr lang="en-US" dirty="0"/>
              <a:t>Quick decisions, open communication.</a:t>
            </a:r>
          </a:p>
          <a:p>
            <a:r>
              <a:rPr lang="en-US" dirty="0"/>
              <a:t>Burdened top-level managers.</a:t>
            </a:r>
          </a:p>
          <a:p>
            <a:endParaRPr lang="en-IN" dirty="0"/>
          </a:p>
        </p:txBody>
      </p:sp>
      <p:pic>
        <p:nvPicPr>
          <p:cNvPr id="2050" name="Picture 2" descr="Drifting Editor persona flat organizational structure Destin căsuță Viciu">
            <a:extLst>
              <a:ext uri="{FF2B5EF4-FFF2-40B4-BE49-F238E27FC236}">
                <a16:creationId xmlns:a16="http://schemas.microsoft.com/office/drawing/2014/main" id="{84D0B536-9FA1-4E49-9B48-78138A489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112" y="3906867"/>
            <a:ext cx="66484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169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0070C0"/>
                </a:solidFill>
              </a:rPr>
              <a:t>Flat organisations</a:t>
            </a:r>
            <a:br>
              <a:rPr lang="en-IN" b="1" dirty="0">
                <a:solidFill>
                  <a:srgbClr val="0070C0"/>
                </a:solidFill>
              </a:rPr>
            </a:b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 </a:t>
            </a:r>
            <a:r>
              <a:rPr lang="en-US" b="1" dirty="0">
                <a:solidFill>
                  <a:srgbClr val="FF0000"/>
                </a:solidFill>
              </a:rPr>
              <a:t>FLAT </a:t>
            </a:r>
            <a:r>
              <a:rPr lang="en-US" b="1" dirty="0" err="1">
                <a:solidFill>
                  <a:srgbClr val="FF0000"/>
                </a:solidFill>
              </a:rPr>
              <a:t>organisation</a:t>
            </a:r>
            <a:r>
              <a:rPr lang="en-US" b="1" dirty="0">
                <a:solidFill>
                  <a:srgbClr val="FF0000"/>
                </a:solidFill>
              </a:rPr>
              <a:t> is one which has a smaller number of </a:t>
            </a:r>
            <a:r>
              <a:rPr lang="en-US" b="1" dirty="0" err="1">
                <a:solidFill>
                  <a:srgbClr val="FF0000"/>
                </a:solidFill>
              </a:rPr>
              <a:t>organisational</a:t>
            </a:r>
            <a:r>
              <a:rPr lang="en-US" b="1" dirty="0">
                <a:solidFill>
                  <a:srgbClr val="FF0000"/>
                </a:solidFill>
              </a:rPr>
              <a:t> levels </a:t>
            </a:r>
            <a:r>
              <a:rPr lang="en-US" dirty="0"/>
              <a:t>(scalar chain) and thus a wider span of control.</a:t>
            </a:r>
          </a:p>
          <a:p>
            <a:pPr algn="just"/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934" y="4123823"/>
            <a:ext cx="4050577" cy="25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07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2D8F-49A1-4337-983E-34C881F4E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Hierarchical Structure: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8BD25-3060-4E8A-8046-F3C6C3A9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pyramid.</a:t>
            </a:r>
          </a:p>
          <a:p>
            <a:r>
              <a:rPr lang="en-US" dirty="0"/>
              <a:t>Clear authority, slower decisions.</a:t>
            </a:r>
          </a:p>
          <a:p>
            <a:r>
              <a:rPr lang="en-US" dirty="0"/>
              <a:t>Well-suited for clear protocols.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CC3AB0-156B-43B3-832C-821071C94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649" y="2219106"/>
            <a:ext cx="53340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16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Tall organisations</a:t>
            </a:r>
            <a:br>
              <a:rPr lang="en-IN" dirty="0">
                <a:solidFill>
                  <a:srgbClr val="FF0000"/>
                </a:solidFill>
              </a:rPr>
            </a:b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If the span of control is very limited, the number of </a:t>
            </a:r>
            <a:r>
              <a:rPr lang="en-US" dirty="0" err="1"/>
              <a:t>organisational</a:t>
            </a:r>
            <a:r>
              <a:rPr lang="en-US" dirty="0"/>
              <a:t> levels (scalar chain) will increase, </a:t>
            </a:r>
            <a:r>
              <a:rPr lang="en-US" dirty="0">
                <a:solidFill>
                  <a:srgbClr val="FF0000"/>
                </a:solidFill>
              </a:rPr>
              <a:t>as the </a:t>
            </a:r>
            <a:r>
              <a:rPr lang="en-US" dirty="0" err="1">
                <a:solidFill>
                  <a:srgbClr val="FF0000"/>
                </a:solidFill>
              </a:rPr>
              <a:t>organisation</a:t>
            </a:r>
            <a:r>
              <a:rPr lang="en-US" dirty="0">
                <a:solidFill>
                  <a:srgbClr val="FF0000"/>
                </a:solidFill>
              </a:rPr>
              <a:t> grows in size, the </a:t>
            </a:r>
            <a:r>
              <a:rPr lang="en-US" dirty="0" err="1">
                <a:solidFill>
                  <a:srgbClr val="FF0000"/>
                </a:solidFill>
              </a:rPr>
              <a:t>organisational</a:t>
            </a:r>
            <a:r>
              <a:rPr lang="en-US" dirty="0">
                <a:solidFill>
                  <a:srgbClr val="FF0000"/>
                </a:solidFill>
              </a:rPr>
              <a:t> structure becomes </a:t>
            </a:r>
            <a:r>
              <a:rPr lang="en-US" b="1" dirty="0">
                <a:solidFill>
                  <a:srgbClr val="FF0000"/>
                </a:solidFill>
              </a:rPr>
              <a:t>TALL</a:t>
            </a:r>
            <a:r>
              <a:rPr lang="en-US" dirty="0"/>
              <a:t>.</a:t>
            </a:r>
          </a:p>
          <a:p>
            <a:pPr algn="just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FBA64-6E3A-4516-9833-74B42DADB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24" y="3364633"/>
            <a:ext cx="3939828" cy="349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44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tall </a:t>
            </a:r>
            <a:r>
              <a:rPr lang="en-US" dirty="0" err="1"/>
              <a:t>organisational</a:t>
            </a:r>
            <a:r>
              <a:rPr lang="en-US" dirty="0"/>
              <a:t> structure</a:t>
            </a:r>
            <a:endParaRPr lang="en-IN" dirty="0"/>
          </a:p>
        </p:txBody>
      </p:sp>
      <p:pic>
        <p:nvPicPr>
          <p:cNvPr id="3074" name="Picture 2" descr="Organisational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02" y="1690688"/>
            <a:ext cx="7533160" cy="41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769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Flat </a:t>
            </a:r>
            <a:r>
              <a:rPr lang="en-US" dirty="0" err="1"/>
              <a:t>organisational</a:t>
            </a:r>
            <a:r>
              <a:rPr lang="en-US" dirty="0"/>
              <a:t> structure</a:t>
            </a:r>
            <a:endParaRPr lang="en-IN" dirty="0"/>
          </a:p>
        </p:txBody>
      </p:sp>
      <p:pic>
        <p:nvPicPr>
          <p:cNvPr id="4098" name="Picture 2" descr="What is your experience with a flat organizational structure? - Qu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530" y="2202726"/>
            <a:ext cx="5665644" cy="367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103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E929-61CC-4D8F-AF75-A14E852A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Structure: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68B9C-16ED-48EA-B12E-1A3A89462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rgbClr val="00B0F0"/>
                </a:solidFill>
              </a:rPr>
              <a:t>A </a:t>
            </a:r>
            <a:r>
              <a:rPr lang="en-US" b="1" dirty="0">
                <a:solidFill>
                  <a:srgbClr val="00B0F0"/>
                </a:solidFill>
              </a:rPr>
              <a:t>Network Structure</a:t>
            </a:r>
            <a:r>
              <a:rPr lang="en-US" dirty="0">
                <a:solidFill>
                  <a:srgbClr val="00B0F0"/>
                </a:solidFill>
              </a:rPr>
              <a:t> in an organization refers to </a:t>
            </a:r>
            <a:r>
              <a:rPr lang="en-US" b="1" dirty="0">
                <a:solidFill>
                  <a:srgbClr val="FF0000"/>
                </a:solidFill>
              </a:rPr>
              <a:t>a flexible and decentralized organizational design that relies on a network </a:t>
            </a:r>
            <a:r>
              <a:rPr lang="en-US" dirty="0">
                <a:solidFill>
                  <a:srgbClr val="00B0F0"/>
                </a:solidFill>
              </a:rPr>
              <a:t>of relationships—both internal and external—to accomplish goals and deliver value. </a:t>
            </a:r>
          </a:p>
          <a:p>
            <a:r>
              <a:rPr lang="en-US" dirty="0"/>
              <a:t>Relies on outsourcing, partnerships.</a:t>
            </a:r>
          </a:p>
          <a:p>
            <a:r>
              <a:rPr lang="en-US" dirty="0"/>
              <a:t>Flexibility, resource efficiency.</a:t>
            </a:r>
          </a:p>
          <a:p>
            <a:r>
              <a:rPr lang="en-US" dirty="0"/>
              <a:t>Strong external relationships needed.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4723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2E4A-DEE0-4072-AECF-8DFF1A68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Team-Based Structure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F65F3-3FB1-45B0-95B7-88126622D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Organizational design where work is </a:t>
            </a:r>
            <a:r>
              <a:rPr lang="en-US" dirty="0">
                <a:solidFill>
                  <a:srgbClr val="FF0000"/>
                </a:solidFill>
              </a:rPr>
              <a:t>primarily organized around teams </a:t>
            </a:r>
            <a:r>
              <a:rPr lang="en-US" dirty="0">
                <a:solidFill>
                  <a:srgbClr val="00B0F0"/>
                </a:solidFill>
              </a:rPr>
              <a:t>rather than traditional hierarchical departments or functions.</a:t>
            </a:r>
          </a:p>
          <a:p>
            <a:r>
              <a:rPr lang="en-US" dirty="0"/>
              <a:t>Self-managed project teams.</a:t>
            </a:r>
          </a:p>
          <a:p>
            <a:r>
              <a:rPr lang="en-US" dirty="0"/>
              <a:t>Collaboration, empowerment.</a:t>
            </a:r>
          </a:p>
          <a:p>
            <a:r>
              <a:rPr lang="en-US" dirty="0"/>
              <a:t>Alignment and resource challenges.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9076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1A2A2-EE65-4862-A4D8-D72FF976B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Virtual Structure: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5F06E-BFF7-493C-8B43-BC2F5AF70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This occurs where an </a:t>
            </a:r>
            <a:r>
              <a:rPr lang="en-US" b="1" dirty="0" err="1">
                <a:solidFill>
                  <a:srgbClr val="0070C0"/>
                </a:solidFill>
              </a:rPr>
              <a:t>organisation</a:t>
            </a:r>
            <a:r>
              <a:rPr lang="en-US" b="1" dirty="0">
                <a:solidFill>
                  <a:srgbClr val="0070C0"/>
                </a:solidFill>
              </a:rPr>
              <a:t> outsources many of its functions </a:t>
            </a:r>
            <a:r>
              <a:rPr lang="en-US" dirty="0"/>
              <a:t>to other </a:t>
            </a:r>
            <a:r>
              <a:rPr lang="en-US" dirty="0" err="1"/>
              <a:t>organisations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simply exists as a network of contracts</a:t>
            </a:r>
            <a:r>
              <a:rPr lang="en-US" dirty="0"/>
              <a:t>, with very few, if any, </a:t>
            </a:r>
            <a:r>
              <a:rPr lang="en-IN" dirty="0"/>
              <a:t>functions being kept in-house.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Technology-connecting dispersed teams.</a:t>
            </a:r>
          </a:p>
          <a:p>
            <a:pPr algn="just"/>
            <a:r>
              <a:rPr lang="en-US" dirty="0"/>
              <a:t>Flexibility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2642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Hollow organisations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Hollow </a:t>
            </a:r>
            <a:r>
              <a:rPr lang="en-US" dirty="0" err="1"/>
              <a:t>organisations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split their functions into core </a:t>
            </a:r>
            <a:r>
              <a:rPr lang="en-US" dirty="0"/>
              <a:t>(i.e. strategically important) and </a:t>
            </a:r>
            <a:r>
              <a:rPr lang="en-US" b="1" dirty="0">
                <a:solidFill>
                  <a:srgbClr val="00B050"/>
                </a:solidFill>
              </a:rPr>
              <a:t>non-core activities</a:t>
            </a:r>
            <a:r>
              <a:rPr lang="en-US" dirty="0"/>
              <a:t>. Anything which is classified as </a:t>
            </a:r>
            <a:r>
              <a:rPr lang="en-US" b="1" dirty="0">
                <a:solidFill>
                  <a:srgbClr val="0070C0"/>
                </a:solidFill>
              </a:rPr>
              <a:t>non-core is outsourced </a:t>
            </a:r>
            <a:r>
              <a:rPr lang="en-IN" b="1" dirty="0">
                <a:solidFill>
                  <a:srgbClr val="0070C0"/>
                </a:solidFill>
              </a:rPr>
              <a:t>to other organisations</a:t>
            </a:r>
          </a:p>
        </p:txBody>
      </p:sp>
    </p:spTree>
    <p:extLst>
      <p:ext uri="{BB962C8B-B14F-4D97-AF65-F5344CB8AC3E}">
        <p14:creationId xmlns:p14="http://schemas.microsoft.com/office/powerpoint/2010/main" val="3031157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1E1D-4D95-43BD-853B-CFD4F43C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Organising</a:t>
            </a:r>
            <a:r>
              <a:rPr lang="en-US" dirty="0">
                <a:solidFill>
                  <a:srgbClr val="C00000"/>
                </a:solidFill>
              </a:rPr>
              <a:t> involves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EC6A7-30D6-4C36-8140-C74644F4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1) determination of objectives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(2) identification and grouping of activities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(3) allotment of duties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(4) developing relationships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0110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680B-88FE-4D02-854E-A5997F4C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Organization Size and organization Structure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3E7DD-0FB3-4605-B8BB-AD4011D94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rgbClr val="00B0F0"/>
                </a:solidFill>
              </a:rPr>
              <a:t>An organization's size and industry significantly influence its choice of organizational structure. </a:t>
            </a:r>
          </a:p>
          <a:p>
            <a:pPr algn="just"/>
            <a:endParaRPr lang="en-US" dirty="0">
              <a:solidFill>
                <a:srgbClr val="00B0F0"/>
              </a:solidFill>
            </a:endParaRPr>
          </a:p>
          <a:p>
            <a:pPr algn="just"/>
            <a:r>
              <a:rPr lang="en-US" dirty="0">
                <a:solidFill>
                  <a:srgbClr val="00B0F0"/>
                </a:solidFill>
              </a:rPr>
              <a:t>The optimal structure for one organization may not be suitable for another, and it depends on various factors</a:t>
            </a:r>
          </a:p>
          <a:p>
            <a:pPr algn="just"/>
            <a:endParaRPr lang="en-US" dirty="0">
              <a:solidFill>
                <a:srgbClr val="00B0F0"/>
              </a:solidFill>
            </a:endParaRPr>
          </a:p>
          <a:p>
            <a:pPr algn="just"/>
            <a:r>
              <a:rPr lang="en-US" dirty="0">
                <a:solidFill>
                  <a:srgbClr val="00B0F0"/>
                </a:solidFill>
              </a:rPr>
              <a:t>Example: Start-ups , Reliance, GE </a:t>
            </a:r>
            <a:r>
              <a:rPr lang="en-US" dirty="0" err="1">
                <a:solidFill>
                  <a:srgbClr val="00B0F0"/>
                </a:solidFill>
              </a:rPr>
              <a:t>etc</a:t>
            </a:r>
            <a:r>
              <a:rPr lang="en-US" dirty="0">
                <a:solidFill>
                  <a:srgbClr val="00B0F0"/>
                </a:solidFill>
              </a:rPr>
              <a:t> 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548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AFA4-C936-44A4-A53B-8AA703C3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Based on Organization Size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06AF1-51CC-43F2-8230-24557D121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Small Organizations (Startups, Small Businesses):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r>
              <a:rPr lang="en-US" b="1" dirty="0">
                <a:solidFill>
                  <a:srgbClr val="00B0F0"/>
                </a:solidFill>
              </a:rPr>
              <a:t>Flat Structure:</a:t>
            </a:r>
            <a:r>
              <a:rPr lang="en-US" dirty="0">
                <a:solidFill>
                  <a:srgbClr val="00B0F0"/>
                </a:solidFill>
              </a:rPr>
              <a:t> Smaller organizations often benefit from a flat organizational structure.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It encourages open communication, quick decision-making, and flexibility.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In such structures, there are fewer layers of management, and employees often have multiple roles.</a:t>
            </a:r>
          </a:p>
          <a:p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0273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CE89-39B6-4292-8F97-597D6FBE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Continue….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12591-157A-4FB4-8045-C9DDAAE43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Medium-Sized Organizations:</a:t>
            </a:r>
            <a:endParaRPr lang="en-US" dirty="0"/>
          </a:p>
          <a:p>
            <a:r>
              <a:rPr lang="en-US" b="1" dirty="0"/>
              <a:t>Functional or Divisional Structure:</a:t>
            </a:r>
            <a:r>
              <a:rPr lang="en-US" dirty="0"/>
              <a:t> As organizations grow, they may adopt a more functional or divisional structure. This allows them to specialize in different areas or products while maintaining a level of efficiency.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65539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0C22-62C5-43CA-9477-831B0E8F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Continue..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E03CD-77C4-4047-B7C9-FC570E67D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 dirty="0"/>
              <a:t>Large Organizations (Corporations):</a:t>
            </a:r>
            <a:endParaRPr lang="en-US" dirty="0"/>
          </a:p>
          <a:p>
            <a:pPr algn="just"/>
            <a:r>
              <a:rPr lang="en-US" b="1" dirty="0"/>
              <a:t>Matrix or Divisional Structure:</a:t>
            </a:r>
            <a:r>
              <a:rPr lang="en-US" dirty="0"/>
              <a:t> Large organizations frequently employ matrix structures to balance efficiency and specialization.</a:t>
            </a:r>
          </a:p>
          <a:p>
            <a:pPr algn="just"/>
            <a:r>
              <a:rPr lang="en-US" dirty="0"/>
              <a:t> They might have multiple divisions or departments, each with its own hierarchy, and matrix teams that work across functions or projects.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6283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6252E-7636-4EB5-BD70-CBBF8BE4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Based on Industry…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54DF8-1BE9-4DC2-9207-133415EB6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Industry: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Manufacturing:</a:t>
            </a:r>
            <a:r>
              <a:rPr lang="en-US" dirty="0">
                <a:solidFill>
                  <a:srgbClr val="00B0F0"/>
                </a:solidFill>
              </a:rPr>
              <a:t> Hierarchical for control.</a:t>
            </a:r>
          </a:p>
          <a:p>
            <a:r>
              <a:rPr lang="en-US" dirty="0">
                <a:solidFill>
                  <a:srgbClr val="FF0000"/>
                </a:solidFill>
              </a:rPr>
              <a:t>Technology</a:t>
            </a:r>
            <a:r>
              <a:rPr lang="en-US" dirty="0">
                <a:solidFill>
                  <a:srgbClr val="00B0F0"/>
                </a:solidFill>
              </a:rPr>
              <a:t>: Flat or matrix for innovation.</a:t>
            </a:r>
          </a:p>
          <a:p>
            <a:r>
              <a:rPr lang="en-US" dirty="0">
                <a:solidFill>
                  <a:srgbClr val="FF0000"/>
                </a:solidFill>
              </a:rPr>
              <a:t>Service</a:t>
            </a:r>
            <a:r>
              <a:rPr lang="en-US" dirty="0">
                <a:solidFill>
                  <a:srgbClr val="00B0F0"/>
                </a:solidFill>
              </a:rPr>
              <a:t>: Matrix or network for expertise.</a:t>
            </a:r>
          </a:p>
          <a:p>
            <a:r>
              <a:rPr lang="en-US" dirty="0">
                <a:solidFill>
                  <a:srgbClr val="FF0000"/>
                </a:solidFill>
              </a:rPr>
              <a:t>Non-profit/Government</a:t>
            </a:r>
            <a:r>
              <a:rPr lang="en-US" dirty="0">
                <a:solidFill>
                  <a:srgbClr val="00B0F0"/>
                </a:solidFill>
              </a:rPr>
              <a:t>: Hierarchical and functional.</a:t>
            </a:r>
          </a:p>
          <a:p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5918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E61B-25C5-4564-A959-96046925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Teams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D28D1-F4E8-4EEE-A14D-2C6100223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 dirty="0">
                <a:solidFill>
                  <a:srgbClr val="00B0F0"/>
                </a:solidFill>
              </a:rPr>
              <a:t>A </a:t>
            </a:r>
            <a:r>
              <a:rPr lang="en-US" sz="3200" dirty="0">
                <a:solidFill>
                  <a:srgbClr val="FF0000"/>
                </a:solidFill>
              </a:rPr>
              <a:t>team is a specific type of group</a:t>
            </a:r>
            <a:r>
              <a:rPr lang="en-US" sz="3200" dirty="0">
                <a:solidFill>
                  <a:srgbClr val="00B0F0"/>
                </a:solidFill>
              </a:rPr>
              <a:t> that is formed for a particular purpose, often involving a common goal or task. </a:t>
            </a:r>
          </a:p>
          <a:p>
            <a:pPr algn="just"/>
            <a:r>
              <a:rPr lang="en-US" sz="3200" dirty="0">
                <a:solidFill>
                  <a:srgbClr val="FF0000"/>
                </a:solidFill>
              </a:rPr>
              <a:t>Teams typically have a structured organization</a:t>
            </a:r>
            <a:r>
              <a:rPr lang="en-US" sz="3200" dirty="0">
                <a:solidFill>
                  <a:srgbClr val="00B0F0"/>
                </a:solidFill>
              </a:rPr>
              <a:t>, designated roles, and a strong focus on collaboration to achieve a shared objective</a:t>
            </a:r>
            <a:endParaRPr lang="en-IN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6905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3306D-C931-4D3E-B270-E115627C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Characteristics of Team:</a:t>
            </a:r>
            <a:br>
              <a:rPr lang="en-US" dirty="0">
                <a:solidFill>
                  <a:srgbClr val="00B050"/>
                </a:solidFill>
              </a:rPr>
            </a:b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F681C-CE89-42F3-9D46-86AB2A364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Common Goal</a:t>
            </a:r>
            <a:r>
              <a:rPr lang="en-US" b="1" dirty="0">
                <a:solidFill>
                  <a:srgbClr val="00B0F0"/>
                </a:solidFill>
              </a:rPr>
              <a:t>:</a:t>
            </a:r>
            <a:r>
              <a:rPr lang="en-US" dirty="0">
                <a:solidFill>
                  <a:srgbClr val="00B0F0"/>
                </a:solidFill>
              </a:rPr>
              <a:t> Teams are brought together to accomplish a specific goal.</a:t>
            </a:r>
          </a:p>
          <a:p>
            <a:r>
              <a:rPr lang="en-US" b="1" dirty="0">
                <a:solidFill>
                  <a:srgbClr val="C00000"/>
                </a:solidFill>
              </a:rPr>
              <a:t>Roles and Responsibilities</a:t>
            </a:r>
            <a:r>
              <a:rPr lang="en-US" b="1" dirty="0">
                <a:solidFill>
                  <a:srgbClr val="00B0F0"/>
                </a:solidFill>
              </a:rPr>
              <a:t>:</a:t>
            </a:r>
            <a:r>
              <a:rPr lang="en-US" dirty="0">
                <a:solidFill>
                  <a:srgbClr val="00B0F0"/>
                </a:solidFill>
              </a:rPr>
              <a:t> Team members have defined roles and responsibilities that contribute to the achievement of the team's objective. </a:t>
            </a:r>
          </a:p>
          <a:p>
            <a:r>
              <a:rPr lang="en-US" b="1" dirty="0">
                <a:solidFill>
                  <a:srgbClr val="C00000"/>
                </a:solidFill>
              </a:rPr>
              <a:t>Interdependence</a:t>
            </a:r>
            <a:r>
              <a:rPr lang="en-US" b="1" dirty="0">
                <a:solidFill>
                  <a:srgbClr val="00B0F0"/>
                </a:solidFill>
              </a:rPr>
              <a:t>:</a:t>
            </a:r>
            <a:r>
              <a:rPr lang="en-US" dirty="0">
                <a:solidFill>
                  <a:srgbClr val="00B0F0"/>
                </a:solidFill>
              </a:rPr>
              <a:t> Team members rely on each other's contributions and expertise. </a:t>
            </a:r>
          </a:p>
          <a:p>
            <a:r>
              <a:rPr lang="en-US" b="1" dirty="0">
                <a:solidFill>
                  <a:srgbClr val="C00000"/>
                </a:solidFill>
              </a:rPr>
              <a:t>Shared Accountability</a:t>
            </a:r>
            <a:r>
              <a:rPr lang="en-US" b="1" dirty="0">
                <a:solidFill>
                  <a:srgbClr val="00B0F0"/>
                </a:solidFill>
              </a:rPr>
              <a:t>:</a:t>
            </a:r>
            <a:r>
              <a:rPr lang="en-US" dirty="0">
                <a:solidFill>
                  <a:srgbClr val="00B0F0"/>
                </a:solidFill>
              </a:rPr>
              <a:t> Team members are collectively accountable for the team's performance and outcomes. </a:t>
            </a:r>
          </a:p>
          <a:p>
            <a:r>
              <a:rPr lang="en-US" b="1" dirty="0">
                <a:solidFill>
                  <a:srgbClr val="C00000"/>
                </a:solidFill>
              </a:rPr>
              <a:t>Communication</a:t>
            </a:r>
            <a:r>
              <a:rPr lang="en-US" b="1" dirty="0">
                <a:solidFill>
                  <a:srgbClr val="00B0F0"/>
                </a:solidFill>
              </a:rPr>
              <a:t>:</a:t>
            </a:r>
            <a:r>
              <a:rPr lang="en-US" dirty="0">
                <a:solidFill>
                  <a:srgbClr val="00B0F0"/>
                </a:solidFill>
              </a:rPr>
              <a:t> Communication within teams is frequent and focused on task-related matters. 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885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4F135-E057-4E96-95E1-A3235AB27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Groups: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A4895-7B8A-4656-A2A1-CA3BB8538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rgbClr val="00B0F0"/>
                </a:solidFill>
              </a:rPr>
              <a:t>Collections of </a:t>
            </a:r>
            <a:r>
              <a:rPr lang="en-US" b="1" dirty="0">
                <a:solidFill>
                  <a:srgbClr val="00B050"/>
                </a:solidFill>
              </a:rPr>
              <a:t>people who come together for various purposes</a:t>
            </a:r>
            <a:r>
              <a:rPr lang="en-US" dirty="0">
                <a:solidFill>
                  <a:srgbClr val="00B0F0"/>
                </a:solidFill>
              </a:rPr>
              <a:t>. Groups can be formal or informal and may not always have a specific task or goal.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4153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732C-6EA2-4D8B-958D-09268271F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Characteristics of Groups:</a:t>
            </a:r>
            <a:br>
              <a:rPr lang="en-US" dirty="0">
                <a:solidFill>
                  <a:srgbClr val="FF0000"/>
                </a:solidFill>
              </a:rPr>
            </a:b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BE31-392C-4161-90F4-A345EEFE1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128"/>
            <a:ext cx="11233558" cy="5431871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FF0000"/>
                </a:solidFill>
              </a:rPr>
              <a:t>Diverse Purposes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dirty="0">
                <a:solidFill>
                  <a:srgbClr val="00B0F0"/>
                </a:solidFill>
              </a:rPr>
              <a:t> Groups can form for a wide range of reasons, including social interaction, sharing common interests, or addressing specific tasks.</a:t>
            </a:r>
          </a:p>
          <a:p>
            <a:pPr algn="just"/>
            <a:r>
              <a:rPr lang="en-US" sz="3200" b="1" dirty="0">
                <a:solidFill>
                  <a:srgbClr val="FF0000"/>
                </a:solidFill>
              </a:rPr>
              <a:t>Varied Structure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dirty="0">
                <a:solidFill>
                  <a:srgbClr val="00B0F0"/>
                </a:solidFill>
              </a:rPr>
              <a:t> Groups may have varying levels of structure. </a:t>
            </a:r>
          </a:p>
          <a:p>
            <a:pPr algn="just"/>
            <a:r>
              <a:rPr lang="en-US" sz="3200" b="1" dirty="0">
                <a:solidFill>
                  <a:srgbClr val="FF0000"/>
                </a:solidFill>
              </a:rPr>
              <a:t>Interaction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dirty="0">
                <a:solidFill>
                  <a:srgbClr val="00B0F0"/>
                </a:solidFill>
              </a:rPr>
              <a:t> Interaction within groups may not always be task-focused; it can include socializing, sharing information, or pursuing common interests.</a:t>
            </a:r>
          </a:p>
          <a:p>
            <a:pPr algn="just"/>
            <a:r>
              <a:rPr lang="en-US" sz="3200" b="1" dirty="0">
                <a:solidFill>
                  <a:srgbClr val="FF0000"/>
                </a:solidFill>
              </a:rPr>
              <a:t>Accountability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dirty="0">
                <a:solidFill>
                  <a:srgbClr val="00B0F0"/>
                </a:solidFill>
              </a:rPr>
              <a:t> Accountability in groups can be less clear than in teams, as not all groups have shared objectives or outcomes.</a:t>
            </a:r>
          </a:p>
          <a:p>
            <a:pPr algn="just"/>
            <a:endParaRPr lang="en-IN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1738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5847-97A9-42D2-A578-37B7D1F3A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Types of Groups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ED916-9F01-4AF0-B5A9-36F5A7166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Formal Groups</a:t>
            </a:r>
          </a:p>
          <a:p>
            <a:r>
              <a:rPr lang="en-IN" b="1" dirty="0"/>
              <a:t>Informal Groups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097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3EC2C5-3A92-47D1-8447-39CCDA507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97" y="92279"/>
            <a:ext cx="8890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921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C1BEC-52D3-41ED-A054-692AC7AD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groups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13270-BC54-4CBA-871C-36DCBBAF5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rgbClr val="00B0F0"/>
                </a:solidFill>
              </a:rPr>
              <a:t>Formal groups in organizations </a:t>
            </a:r>
            <a:r>
              <a:rPr lang="en-US" dirty="0">
                <a:solidFill>
                  <a:srgbClr val="FF0000"/>
                </a:solidFill>
              </a:rPr>
              <a:t>are intentionally created </a:t>
            </a:r>
            <a:r>
              <a:rPr lang="en-US" dirty="0">
                <a:solidFill>
                  <a:srgbClr val="00B0F0"/>
                </a:solidFill>
              </a:rPr>
              <a:t>and structured groups that serve specific functions and roles within the company. </a:t>
            </a:r>
          </a:p>
          <a:p>
            <a:pPr algn="just"/>
            <a:r>
              <a:rPr lang="en-US" dirty="0">
                <a:solidFill>
                  <a:srgbClr val="00B0F0"/>
                </a:solidFill>
              </a:rPr>
              <a:t>These groups are established to achieve organizational objectives and typically have a designated leader.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98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532F-46E1-4D08-B9AD-0B5A5F2E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Characteristics formal Groups :</a:t>
            </a:r>
            <a:br>
              <a:rPr lang="en-US" dirty="0">
                <a:solidFill>
                  <a:srgbClr val="FF0000"/>
                </a:solidFill>
              </a:rPr>
            </a:b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4B16-AA33-4024-A0DD-3FB4D24B1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66738"/>
            <a:ext cx="10788941" cy="546123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rgbClr val="00B0F0"/>
                </a:solidFill>
              </a:rPr>
              <a:t>Purpose-Driven:</a:t>
            </a:r>
            <a:r>
              <a:rPr lang="en-US" dirty="0">
                <a:solidFill>
                  <a:srgbClr val="00B0F0"/>
                </a:solidFill>
              </a:rPr>
              <a:t> Formal groups exist to accomplish specific tasks, projects, or functions within the organization. They have a clear purpose aligned with the company's goals.</a:t>
            </a:r>
          </a:p>
          <a:p>
            <a:pPr algn="just"/>
            <a:r>
              <a:rPr lang="en-US" b="1" dirty="0">
                <a:solidFill>
                  <a:srgbClr val="00B0F0"/>
                </a:solidFill>
              </a:rPr>
              <a:t>Hierarchy:</a:t>
            </a:r>
            <a:r>
              <a:rPr lang="en-US" dirty="0">
                <a:solidFill>
                  <a:srgbClr val="00B0F0"/>
                </a:solidFill>
              </a:rPr>
              <a:t> They often have a defined hierarchy.</a:t>
            </a:r>
          </a:p>
          <a:p>
            <a:pPr algn="just"/>
            <a:r>
              <a:rPr lang="en-US" b="1" dirty="0">
                <a:solidFill>
                  <a:srgbClr val="00B0F0"/>
                </a:solidFill>
              </a:rPr>
              <a:t>Structured:</a:t>
            </a:r>
            <a:r>
              <a:rPr lang="en-US" dirty="0">
                <a:solidFill>
                  <a:srgbClr val="00B0F0"/>
                </a:solidFill>
              </a:rPr>
              <a:t> Formal groups have set rules, procedures, and guidelines for their operations. These structures help ensure efficiency and accountability.</a:t>
            </a:r>
          </a:p>
          <a:p>
            <a:pPr algn="just"/>
            <a:r>
              <a:rPr lang="en-US" b="1" dirty="0">
                <a:solidFill>
                  <a:srgbClr val="00B0F0"/>
                </a:solidFill>
              </a:rPr>
              <a:t>Official Recognition:</a:t>
            </a:r>
            <a:r>
              <a:rPr lang="en-US" dirty="0">
                <a:solidFill>
                  <a:srgbClr val="00B0F0"/>
                </a:solidFill>
              </a:rPr>
              <a:t> They are officially recognized by the organization and may be documented in the company's organizational chart or policies.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B0F0"/>
                </a:solidFill>
              </a:rPr>
              <a:t>Examples:</a:t>
            </a:r>
            <a:r>
              <a:rPr lang="en-US" dirty="0">
                <a:solidFill>
                  <a:srgbClr val="00B0F0"/>
                </a:solidFill>
              </a:rPr>
              <a:t> Departments like finance, marketing, or human resources are formal groups. 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26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631F1-F678-4649-9436-652062B9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Benefits: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5FB14-40C9-4474-AE40-FB0090D67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accountability and responsibility.</a:t>
            </a:r>
          </a:p>
          <a:p>
            <a:r>
              <a:rPr lang="en-US" dirty="0"/>
              <a:t>Efficient coordination and execution of tasks.</a:t>
            </a:r>
          </a:p>
          <a:p>
            <a:r>
              <a:rPr lang="en-US" dirty="0"/>
              <a:t>Alignment with organizational goals.</a:t>
            </a:r>
          </a:p>
          <a:p>
            <a:r>
              <a:rPr lang="en-US" dirty="0"/>
              <a:t>Defined channels for communication and decision-making.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57261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E5F96-F746-45BD-94D4-19AD3567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Informal Groups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4AFDC-9E79-4233-9ED3-7374AB003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rgbClr val="00B0F0"/>
                </a:solidFill>
              </a:rPr>
              <a:t>Informal </a:t>
            </a:r>
            <a:r>
              <a:rPr lang="en-US" dirty="0">
                <a:solidFill>
                  <a:srgbClr val="00B050"/>
                </a:solidFill>
              </a:rPr>
              <a:t>groups are natural</a:t>
            </a:r>
            <a:r>
              <a:rPr lang="en-US" dirty="0">
                <a:solidFill>
                  <a:srgbClr val="00B0F0"/>
                </a:solidFill>
              </a:rPr>
              <a:t>, social structures that develop among employees based on shared interests, common backgrounds, or personal relationships. </a:t>
            </a:r>
          </a:p>
          <a:p>
            <a:pPr algn="just"/>
            <a:endParaRPr lang="en-US" dirty="0">
              <a:solidFill>
                <a:srgbClr val="00B0F0"/>
              </a:solidFill>
            </a:endParaRPr>
          </a:p>
          <a:p>
            <a:pPr algn="just"/>
            <a:r>
              <a:rPr lang="en-US" dirty="0">
                <a:solidFill>
                  <a:srgbClr val="00B0F0"/>
                </a:solidFill>
              </a:rPr>
              <a:t>These groups are not officially designated or structured by the organization.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2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5228-458B-4B29-903E-EEBC21C5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Characteristics of Informal groups 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F8BBD-61E5-444E-9F3C-F9E0000E0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462"/>
            <a:ext cx="11158056" cy="5092116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Voluntary:</a:t>
            </a:r>
            <a:r>
              <a:rPr lang="en-US" dirty="0"/>
              <a:t> Employees choose to be part of informal groups based on personal preferences or social connections. </a:t>
            </a:r>
          </a:p>
          <a:p>
            <a:pPr algn="just"/>
            <a:r>
              <a:rPr lang="en-US" b="1" dirty="0"/>
              <a:t>Social Bonds:</a:t>
            </a:r>
            <a:r>
              <a:rPr lang="en-US" dirty="0"/>
              <a:t> Informal groups form around social interactions</a:t>
            </a:r>
          </a:p>
          <a:p>
            <a:pPr algn="just"/>
            <a:r>
              <a:rPr lang="en-US" b="1" dirty="0"/>
              <a:t>No Designated Leader:</a:t>
            </a:r>
            <a:r>
              <a:rPr lang="en-US" dirty="0"/>
              <a:t> They often lack an officially designated leader</a:t>
            </a:r>
          </a:p>
          <a:p>
            <a:pPr algn="just"/>
            <a:r>
              <a:rPr lang="en-US" b="1" dirty="0"/>
              <a:t>Fluid and Dynamic:</a:t>
            </a:r>
            <a:r>
              <a:rPr lang="en-US" dirty="0"/>
              <a:t> Informal groups can change and evolve over time as employees come and go </a:t>
            </a:r>
          </a:p>
          <a:p>
            <a:pPr marL="0" indent="0" algn="just">
              <a:buNone/>
            </a:pPr>
            <a:r>
              <a:rPr lang="en-US" b="1" dirty="0"/>
              <a:t>Examples:</a:t>
            </a:r>
            <a:r>
              <a:rPr lang="en-US" dirty="0"/>
              <a:t> Lunch groups, after-work sports teams, or interest-based clubs within the workplace are common examples of informal groups.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20343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5075-7B2F-4F5D-B920-DFBF23B8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D8A7E-560C-447D-AD32-D02E65895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3510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6" descr="E:\MULTIMEDIA\D_JUICEDROPS\D_JUICEDROPS_042.JPG"/>
          <p:cNvSpPr>
            <a:spLocks noGrp="1" noChangeArrowheads="1"/>
          </p:cNvSpPr>
          <p:nvPr>
            <p:ph type="ctrTitle"/>
          </p:nvPr>
        </p:nvSpPr>
        <p:spPr>
          <a:xfrm>
            <a:off x="3958478" y="1753721"/>
            <a:ext cx="5902699" cy="3245504"/>
          </a:xfrm>
        </p:spPr>
        <p:txBody>
          <a:bodyPr/>
          <a:lstStyle/>
          <a:p>
            <a:r>
              <a:rPr lang="en-US" altLang="en-US" sz="4853"/>
              <a:t>PERFORMANCE APPRAISALS</a:t>
            </a:r>
          </a:p>
        </p:txBody>
      </p:sp>
    </p:spTree>
    <p:extLst>
      <p:ext uri="{BB962C8B-B14F-4D97-AF65-F5344CB8AC3E}">
        <p14:creationId xmlns:p14="http://schemas.microsoft.com/office/powerpoint/2010/main" val="39645954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 descr="E:\MULTIMEDIA\D_JUICEDROPS\D_JUICEDROPS_042.JPG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147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88" y="47625"/>
            <a:ext cx="8841441" cy="674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3423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 descr="E:\MULTIMEDIA\D_JUICEDROPS\D_JUICEDROPS_042.JP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8600"/>
            <a:ext cx="8915681" cy="6037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66145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 descr="E:\MULTIMEDIA\D_JUICEDROPS\D_JUICEDROPS_042.JP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90" y="544887"/>
            <a:ext cx="8838640" cy="564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18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2CDF85-8027-44FC-A95D-210D2DC3E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54" y="0"/>
            <a:ext cx="859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694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 descr="E:\MULTIMEDIA\D_JUICEDROPS\D_JUICEDROPS_042.JP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43" y="100853"/>
            <a:ext cx="8978714" cy="665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878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 descr="E:\MULTIMEDIA\D_JUICEDROPS\D_JUICEDROPS_042.JP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"/>
            <a:ext cx="9122989" cy="654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5569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1027"/>
          <p:cNvGrpSpPr>
            <a:grpSpLocks/>
          </p:cNvGrpSpPr>
          <p:nvPr/>
        </p:nvGrpSpPr>
        <p:grpSpPr bwMode="auto">
          <a:xfrm>
            <a:off x="5946122" y="3643313"/>
            <a:ext cx="4169989" cy="2423272"/>
            <a:chOff x="3117" y="2652"/>
            <a:chExt cx="3676" cy="2193"/>
          </a:xfrm>
        </p:grpSpPr>
        <p:sp>
          <p:nvSpPr>
            <p:cNvPr id="11270" name="Freeform 1028"/>
            <p:cNvSpPr>
              <a:spLocks/>
            </p:cNvSpPr>
            <p:nvPr/>
          </p:nvSpPr>
          <p:spPr bwMode="auto">
            <a:xfrm>
              <a:off x="4609" y="3306"/>
              <a:ext cx="1359" cy="1536"/>
            </a:xfrm>
            <a:custGeom>
              <a:avLst/>
              <a:gdLst>
                <a:gd name="T0" fmla="*/ 24 w 1359"/>
                <a:gd name="T1" fmla="*/ 1155 h 1536"/>
                <a:gd name="T2" fmla="*/ 24 w 1359"/>
                <a:gd name="T3" fmla="*/ 1155 h 1536"/>
                <a:gd name="T4" fmla="*/ 56 w 1359"/>
                <a:gd name="T5" fmla="*/ 1149 h 1536"/>
                <a:gd name="T6" fmla="*/ 99 w 1359"/>
                <a:gd name="T7" fmla="*/ 1060 h 1536"/>
                <a:gd name="T8" fmla="*/ 99 w 1359"/>
                <a:gd name="T9" fmla="*/ 983 h 1536"/>
                <a:gd name="T10" fmla="*/ 78 w 1359"/>
                <a:gd name="T11" fmla="*/ 934 h 1536"/>
                <a:gd name="T12" fmla="*/ 83 w 1359"/>
                <a:gd name="T13" fmla="*/ 837 h 1536"/>
                <a:gd name="T14" fmla="*/ 89 w 1359"/>
                <a:gd name="T15" fmla="*/ 789 h 1536"/>
                <a:gd name="T16" fmla="*/ 71 w 1359"/>
                <a:gd name="T17" fmla="*/ 594 h 1536"/>
                <a:gd name="T18" fmla="*/ 109 w 1359"/>
                <a:gd name="T19" fmla="*/ 360 h 1536"/>
                <a:gd name="T20" fmla="*/ 133 w 1359"/>
                <a:gd name="T21" fmla="*/ 346 h 1536"/>
                <a:gd name="T22" fmla="*/ 144 w 1359"/>
                <a:gd name="T23" fmla="*/ 326 h 1536"/>
                <a:gd name="T24" fmla="*/ 176 w 1359"/>
                <a:gd name="T25" fmla="*/ 297 h 1536"/>
                <a:gd name="T26" fmla="*/ 243 w 1359"/>
                <a:gd name="T27" fmla="*/ 270 h 1536"/>
                <a:gd name="T28" fmla="*/ 403 w 1359"/>
                <a:gd name="T29" fmla="*/ 174 h 1536"/>
                <a:gd name="T30" fmla="*/ 443 w 1359"/>
                <a:gd name="T31" fmla="*/ 112 h 1536"/>
                <a:gd name="T32" fmla="*/ 783 w 1359"/>
                <a:gd name="T33" fmla="*/ 0 h 1536"/>
                <a:gd name="T34" fmla="*/ 823 w 1359"/>
                <a:gd name="T35" fmla="*/ 14 h 1536"/>
                <a:gd name="T36" fmla="*/ 906 w 1359"/>
                <a:gd name="T37" fmla="*/ 70 h 1536"/>
                <a:gd name="T38" fmla="*/ 1015 w 1359"/>
                <a:gd name="T39" fmla="*/ 125 h 1536"/>
                <a:gd name="T40" fmla="*/ 1203 w 1359"/>
                <a:gd name="T41" fmla="*/ 214 h 1536"/>
                <a:gd name="T42" fmla="*/ 1358 w 1359"/>
                <a:gd name="T43" fmla="*/ 339 h 1536"/>
                <a:gd name="T44" fmla="*/ 1153 w 1359"/>
                <a:gd name="T45" fmla="*/ 1535 h 1536"/>
                <a:gd name="T46" fmla="*/ 271 w 1359"/>
                <a:gd name="T47" fmla="*/ 1535 h 1536"/>
                <a:gd name="T48" fmla="*/ 243 w 1359"/>
                <a:gd name="T49" fmla="*/ 1383 h 1536"/>
                <a:gd name="T50" fmla="*/ 0 w 1359"/>
                <a:gd name="T51" fmla="*/ 1440 h 1536"/>
                <a:gd name="T52" fmla="*/ 24 w 1359"/>
                <a:gd name="T53" fmla="*/ 1155 h 1536"/>
                <a:gd name="T54" fmla="*/ 24 w 1359"/>
                <a:gd name="T55" fmla="*/ 1155 h 1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359"/>
                <a:gd name="T85" fmla="*/ 0 h 1536"/>
                <a:gd name="T86" fmla="*/ 1359 w 1359"/>
                <a:gd name="T87" fmla="*/ 1536 h 1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359" h="1536">
                  <a:moveTo>
                    <a:pt x="24" y="1155"/>
                  </a:moveTo>
                  <a:lnTo>
                    <a:pt x="24" y="1155"/>
                  </a:lnTo>
                  <a:lnTo>
                    <a:pt x="56" y="1149"/>
                  </a:lnTo>
                  <a:lnTo>
                    <a:pt x="99" y="1060"/>
                  </a:lnTo>
                  <a:lnTo>
                    <a:pt x="99" y="983"/>
                  </a:lnTo>
                  <a:lnTo>
                    <a:pt x="78" y="934"/>
                  </a:lnTo>
                  <a:lnTo>
                    <a:pt x="83" y="837"/>
                  </a:lnTo>
                  <a:lnTo>
                    <a:pt x="89" y="789"/>
                  </a:lnTo>
                  <a:lnTo>
                    <a:pt x="71" y="594"/>
                  </a:lnTo>
                  <a:lnTo>
                    <a:pt x="109" y="360"/>
                  </a:lnTo>
                  <a:lnTo>
                    <a:pt x="133" y="346"/>
                  </a:lnTo>
                  <a:lnTo>
                    <a:pt x="144" y="326"/>
                  </a:lnTo>
                  <a:lnTo>
                    <a:pt x="176" y="297"/>
                  </a:lnTo>
                  <a:lnTo>
                    <a:pt x="243" y="270"/>
                  </a:lnTo>
                  <a:lnTo>
                    <a:pt x="403" y="174"/>
                  </a:lnTo>
                  <a:lnTo>
                    <a:pt x="443" y="112"/>
                  </a:lnTo>
                  <a:lnTo>
                    <a:pt x="783" y="0"/>
                  </a:lnTo>
                  <a:lnTo>
                    <a:pt x="823" y="14"/>
                  </a:lnTo>
                  <a:lnTo>
                    <a:pt x="906" y="70"/>
                  </a:lnTo>
                  <a:lnTo>
                    <a:pt x="1015" y="125"/>
                  </a:lnTo>
                  <a:lnTo>
                    <a:pt x="1203" y="214"/>
                  </a:lnTo>
                  <a:lnTo>
                    <a:pt x="1358" y="339"/>
                  </a:lnTo>
                  <a:lnTo>
                    <a:pt x="1153" y="1535"/>
                  </a:lnTo>
                  <a:lnTo>
                    <a:pt x="271" y="1535"/>
                  </a:lnTo>
                  <a:lnTo>
                    <a:pt x="243" y="1383"/>
                  </a:lnTo>
                  <a:lnTo>
                    <a:pt x="0" y="1440"/>
                  </a:lnTo>
                  <a:lnTo>
                    <a:pt x="24" y="1155"/>
                  </a:lnTo>
                </a:path>
              </a:pathLst>
            </a:custGeom>
            <a:solidFill>
              <a:srgbClr val="00004F"/>
            </a:solidFill>
            <a:ln w="12700" cap="rnd">
              <a:solidFill>
                <a:srgbClr val="00004F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71" name="Freeform 1029"/>
            <p:cNvSpPr>
              <a:spLocks/>
            </p:cNvSpPr>
            <p:nvPr/>
          </p:nvSpPr>
          <p:spPr bwMode="auto">
            <a:xfrm>
              <a:off x="5809" y="3388"/>
              <a:ext cx="441" cy="698"/>
            </a:xfrm>
            <a:custGeom>
              <a:avLst/>
              <a:gdLst>
                <a:gd name="T0" fmla="*/ 0 w 441"/>
                <a:gd name="T1" fmla="*/ 697 h 698"/>
                <a:gd name="T2" fmla="*/ 0 w 441"/>
                <a:gd name="T3" fmla="*/ 697 h 698"/>
                <a:gd name="T4" fmla="*/ 44 w 441"/>
                <a:gd name="T5" fmla="*/ 658 h 698"/>
                <a:gd name="T6" fmla="*/ 105 w 441"/>
                <a:gd name="T7" fmla="*/ 586 h 698"/>
                <a:gd name="T8" fmla="*/ 177 w 441"/>
                <a:gd name="T9" fmla="*/ 486 h 698"/>
                <a:gd name="T10" fmla="*/ 233 w 441"/>
                <a:gd name="T11" fmla="*/ 393 h 698"/>
                <a:gd name="T12" fmla="*/ 302 w 441"/>
                <a:gd name="T13" fmla="*/ 272 h 698"/>
                <a:gd name="T14" fmla="*/ 393 w 441"/>
                <a:gd name="T15" fmla="*/ 74 h 698"/>
                <a:gd name="T16" fmla="*/ 440 w 441"/>
                <a:gd name="T17" fmla="*/ 0 h 698"/>
                <a:gd name="T18" fmla="*/ 355 w 441"/>
                <a:gd name="T19" fmla="*/ 20 h 698"/>
                <a:gd name="T20" fmla="*/ 171 w 441"/>
                <a:gd name="T21" fmla="*/ 190 h 698"/>
                <a:gd name="T22" fmla="*/ 140 w 441"/>
                <a:gd name="T23" fmla="*/ 287 h 698"/>
                <a:gd name="T24" fmla="*/ 88 w 441"/>
                <a:gd name="T25" fmla="*/ 400 h 698"/>
                <a:gd name="T26" fmla="*/ 0 w 441"/>
                <a:gd name="T27" fmla="*/ 697 h 698"/>
                <a:gd name="T28" fmla="*/ 0 w 441"/>
                <a:gd name="T29" fmla="*/ 697 h 6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41"/>
                <a:gd name="T46" fmla="*/ 0 h 698"/>
                <a:gd name="T47" fmla="*/ 441 w 441"/>
                <a:gd name="T48" fmla="*/ 698 h 6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41" h="698">
                  <a:moveTo>
                    <a:pt x="0" y="697"/>
                  </a:moveTo>
                  <a:lnTo>
                    <a:pt x="0" y="697"/>
                  </a:lnTo>
                  <a:lnTo>
                    <a:pt x="44" y="658"/>
                  </a:lnTo>
                  <a:lnTo>
                    <a:pt x="105" y="586"/>
                  </a:lnTo>
                  <a:lnTo>
                    <a:pt x="177" y="486"/>
                  </a:lnTo>
                  <a:lnTo>
                    <a:pt x="233" y="393"/>
                  </a:lnTo>
                  <a:lnTo>
                    <a:pt x="302" y="272"/>
                  </a:lnTo>
                  <a:lnTo>
                    <a:pt x="393" y="74"/>
                  </a:lnTo>
                  <a:lnTo>
                    <a:pt x="440" y="0"/>
                  </a:lnTo>
                  <a:lnTo>
                    <a:pt x="355" y="20"/>
                  </a:lnTo>
                  <a:lnTo>
                    <a:pt x="171" y="190"/>
                  </a:lnTo>
                  <a:lnTo>
                    <a:pt x="140" y="287"/>
                  </a:lnTo>
                  <a:lnTo>
                    <a:pt x="88" y="400"/>
                  </a:lnTo>
                  <a:lnTo>
                    <a:pt x="0" y="697"/>
                  </a:lnTo>
                </a:path>
              </a:pathLst>
            </a:custGeom>
            <a:solidFill>
              <a:srgbClr val="C0C0C0"/>
            </a:solidFill>
            <a:ln w="12700" cap="rnd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72" name="Freeform 1030"/>
            <p:cNvSpPr>
              <a:spLocks/>
            </p:cNvSpPr>
            <p:nvPr/>
          </p:nvSpPr>
          <p:spPr bwMode="auto">
            <a:xfrm>
              <a:off x="5802" y="3673"/>
              <a:ext cx="151" cy="416"/>
            </a:xfrm>
            <a:custGeom>
              <a:avLst/>
              <a:gdLst>
                <a:gd name="T0" fmla="*/ 142 w 151"/>
                <a:gd name="T1" fmla="*/ 0 h 416"/>
                <a:gd name="T2" fmla="*/ 142 w 151"/>
                <a:gd name="T3" fmla="*/ 0 h 416"/>
                <a:gd name="T4" fmla="*/ 150 w 151"/>
                <a:gd name="T5" fmla="*/ 22 h 416"/>
                <a:gd name="T6" fmla="*/ 150 w 151"/>
                <a:gd name="T7" fmla="*/ 61 h 416"/>
                <a:gd name="T8" fmla="*/ 98 w 151"/>
                <a:gd name="T9" fmla="*/ 113 h 416"/>
                <a:gd name="T10" fmla="*/ 104 w 151"/>
                <a:gd name="T11" fmla="*/ 172 h 416"/>
                <a:gd name="T12" fmla="*/ 25 w 151"/>
                <a:gd name="T13" fmla="*/ 393 h 416"/>
                <a:gd name="T14" fmla="*/ 0 w 151"/>
                <a:gd name="T15" fmla="*/ 415 h 416"/>
                <a:gd name="T16" fmla="*/ 25 w 151"/>
                <a:gd name="T17" fmla="*/ 317 h 416"/>
                <a:gd name="T18" fmla="*/ 87 w 151"/>
                <a:gd name="T19" fmla="*/ 120 h 416"/>
                <a:gd name="T20" fmla="*/ 104 w 151"/>
                <a:gd name="T21" fmla="*/ 91 h 416"/>
                <a:gd name="T22" fmla="*/ 110 w 151"/>
                <a:gd name="T23" fmla="*/ 67 h 416"/>
                <a:gd name="T24" fmla="*/ 123 w 151"/>
                <a:gd name="T25" fmla="*/ 31 h 416"/>
                <a:gd name="T26" fmla="*/ 136 w 151"/>
                <a:gd name="T27" fmla="*/ 7 h 416"/>
                <a:gd name="T28" fmla="*/ 142 w 151"/>
                <a:gd name="T29" fmla="*/ 0 h 416"/>
                <a:gd name="T30" fmla="*/ 142 w 151"/>
                <a:gd name="T31" fmla="*/ 0 h 4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1"/>
                <a:gd name="T49" fmla="*/ 0 h 416"/>
                <a:gd name="T50" fmla="*/ 151 w 151"/>
                <a:gd name="T51" fmla="*/ 416 h 4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1" h="416">
                  <a:moveTo>
                    <a:pt x="142" y="0"/>
                  </a:moveTo>
                  <a:lnTo>
                    <a:pt x="142" y="0"/>
                  </a:lnTo>
                  <a:lnTo>
                    <a:pt x="150" y="22"/>
                  </a:lnTo>
                  <a:lnTo>
                    <a:pt x="150" y="61"/>
                  </a:lnTo>
                  <a:lnTo>
                    <a:pt x="98" y="113"/>
                  </a:lnTo>
                  <a:lnTo>
                    <a:pt x="104" y="172"/>
                  </a:lnTo>
                  <a:lnTo>
                    <a:pt x="25" y="393"/>
                  </a:lnTo>
                  <a:lnTo>
                    <a:pt x="0" y="415"/>
                  </a:lnTo>
                  <a:lnTo>
                    <a:pt x="25" y="317"/>
                  </a:lnTo>
                  <a:lnTo>
                    <a:pt x="87" y="120"/>
                  </a:lnTo>
                  <a:lnTo>
                    <a:pt x="104" y="91"/>
                  </a:lnTo>
                  <a:lnTo>
                    <a:pt x="110" y="67"/>
                  </a:lnTo>
                  <a:lnTo>
                    <a:pt x="123" y="31"/>
                  </a:lnTo>
                  <a:lnTo>
                    <a:pt x="136" y="7"/>
                  </a:lnTo>
                  <a:lnTo>
                    <a:pt x="142" y="0"/>
                  </a:lnTo>
                </a:path>
              </a:pathLst>
            </a:custGeom>
            <a:solidFill>
              <a:srgbClr val="410012"/>
            </a:solidFill>
            <a:ln w="12700" cap="rnd">
              <a:solidFill>
                <a:srgbClr val="41001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73" name="Freeform 1031"/>
            <p:cNvSpPr>
              <a:spLocks/>
            </p:cNvSpPr>
            <p:nvPr/>
          </p:nvSpPr>
          <p:spPr bwMode="auto">
            <a:xfrm>
              <a:off x="5594" y="3036"/>
              <a:ext cx="577" cy="578"/>
            </a:xfrm>
            <a:custGeom>
              <a:avLst/>
              <a:gdLst>
                <a:gd name="T0" fmla="*/ 0 w 577"/>
                <a:gd name="T1" fmla="*/ 89 h 578"/>
                <a:gd name="T2" fmla="*/ 0 w 577"/>
                <a:gd name="T3" fmla="*/ 89 h 578"/>
                <a:gd name="T4" fmla="*/ 5 w 577"/>
                <a:gd name="T5" fmla="*/ 151 h 578"/>
                <a:gd name="T6" fmla="*/ 8 w 577"/>
                <a:gd name="T7" fmla="*/ 191 h 578"/>
                <a:gd name="T8" fmla="*/ 29 w 577"/>
                <a:gd name="T9" fmla="*/ 212 h 578"/>
                <a:gd name="T10" fmla="*/ 0 w 577"/>
                <a:gd name="T11" fmla="*/ 371 h 578"/>
                <a:gd name="T12" fmla="*/ 15 w 577"/>
                <a:gd name="T13" fmla="*/ 389 h 578"/>
                <a:gd name="T14" fmla="*/ 78 w 577"/>
                <a:gd name="T15" fmla="*/ 389 h 578"/>
                <a:gd name="T16" fmla="*/ 94 w 577"/>
                <a:gd name="T17" fmla="*/ 420 h 578"/>
                <a:gd name="T18" fmla="*/ 100 w 577"/>
                <a:gd name="T19" fmla="*/ 446 h 578"/>
                <a:gd name="T20" fmla="*/ 117 w 577"/>
                <a:gd name="T21" fmla="*/ 462 h 578"/>
                <a:gd name="T22" fmla="*/ 110 w 577"/>
                <a:gd name="T23" fmla="*/ 474 h 578"/>
                <a:gd name="T24" fmla="*/ 111 w 577"/>
                <a:gd name="T25" fmla="*/ 490 h 578"/>
                <a:gd name="T26" fmla="*/ 132 w 577"/>
                <a:gd name="T27" fmla="*/ 498 h 578"/>
                <a:gd name="T28" fmla="*/ 154 w 577"/>
                <a:gd name="T29" fmla="*/ 511 h 578"/>
                <a:gd name="T30" fmla="*/ 158 w 577"/>
                <a:gd name="T31" fmla="*/ 521 h 578"/>
                <a:gd name="T32" fmla="*/ 164 w 577"/>
                <a:gd name="T33" fmla="*/ 557 h 578"/>
                <a:gd name="T34" fmla="*/ 172 w 577"/>
                <a:gd name="T35" fmla="*/ 572 h 578"/>
                <a:gd name="T36" fmla="*/ 205 w 577"/>
                <a:gd name="T37" fmla="*/ 577 h 578"/>
                <a:gd name="T38" fmla="*/ 270 w 577"/>
                <a:gd name="T39" fmla="*/ 557 h 578"/>
                <a:gd name="T40" fmla="*/ 382 w 577"/>
                <a:gd name="T41" fmla="*/ 569 h 578"/>
                <a:gd name="T42" fmla="*/ 422 w 577"/>
                <a:gd name="T43" fmla="*/ 516 h 578"/>
                <a:gd name="T44" fmla="*/ 484 w 577"/>
                <a:gd name="T45" fmla="*/ 468 h 578"/>
                <a:gd name="T46" fmla="*/ 576 w 577"/>
                <a:gd name="T47" fmla="*/ 377 h 578"/>
                <a:gd name="T48" fmla="*/ 481 w 577"/>
                <a:gd name="T49" fmla="*/ 154 h 578"/>
                <a:gd name="T50" fmla="*/ 114 w 577"/>
                <a:gd name="T51" fmla="*/ 0 h 578"/>
                <a:gd name="T52" fmla="*/ 0 w 577"/>
                <a:gd name="T53" fmla="*/ 89 h 578"/>
                <a:gd name="T54" fmla="*/ 0 w 577"/>
                <a:gd name="T55" fmla="*/ 89 h 57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77"/>
                <a:gd name="T85" fmla="*/ 0 h 578"/>
                <a:gd name="T86" fmla="*/ 577 w 577"/>
                <a:gd name="T87" fmla="*/ 578 h 57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77" h="578">
                  <a:moveTo>
                    <a:pt x="0" y="89"/>
                  </a:moveTo>
                  <a:lnTo>
                    <a:pt x="0" y="89"/>
                  </a:lnTo>
                  <a:lnTo>
                    <a:pt x="5" y="151"/>
                  </a:lnTo>
                  <a:lnTo>
                    <a:pt x="8" y="191"/>
                  </a:lnTo>
                  <a:lnTo>
                    <a:pt x="29" y="212"/>
                  </a:lnTo>
                  <a:lnTo>
                    <a:pt x="0" y="371"/>
                  </a:lnTo>
                  <a:lnTo>
                    <a:pt x="15" y="389"/>
                  </a:lnTo>
                  <a:lnTo>
                    <a:pt x="78" y="389"/>
                  </a:lnTo>
                  <a:lnTo>
                    <a:pt x="94" y="420"/>
                  </a:lnTo>
                  <a:lnTo>
                    <a:pt x="100" y="446"/>
                  </a:lnTo>
                  <a:lnTo>
                    <a:pt x="117" y="462"/>
                  </a:lnTo>
                  <a:lnTo>
                    <a:pt x="110" y="474"/>
                  </a:lnTo>
                  <a:lnTo>
                    <a:pt x="111" y="490"/>
                  </a:lnTo>
                  <a:lnTo>
                    <a:pt x="132" y="498"/>
                  </a:lnTo>
                  <a:lnTo>
                    <a:pt x="154" y="511"/>
                  </a:lnTo>
                  <a:lnTo>
                    <a:pt x="158" y="521"/>
                  </a:lnTo>
                  <a:lnTo>
                    <a:pt x="164" y="557"/>
                  </a:lnTo>
                  <a:lnTo>
                    <a:pt x="172" y="572"/>
                  </a:lnTo>
                  <a:lnTo>
                    <a:pt x="205" y="577"/>
                  </a:lnTo>
                  <a:lnTo>
                    <a:pt x="270" y="557"/>
                  </a:lnTo>
                  <a:lnTo>
                    <a:pt x="382" y="569"/>
                  </a:lnTo>
                  <a:lnTo>
                    <a:pt x="422" y="516"/>
                  </a:lnTo>
                  <a:lnTo>
                    <a:pt x="484" y="468"/>
                  </a:lnTo>
                  <a:lnTo>
                    <a:pt x="576" y="377"/>
                  </a:lnTo>
                  <a:lnTo>
                    <a:pt x="481" y="154"/>
                  </a:lnTo>
                  <a:lnTo>
                    <a:pt x="114" y="0"/>
                  </a:lnTo>
                  <a:lnTo>
                    <a:pt x="0" y="89"/>
                  </a:lnTo>
                </a:path>
              </a:pathLst>
            </a:custGeom>
            <a:solidFill>
              <a:srgbClr val="FF8141"/>
            </a:solidFill>
            <a:ln w="12700" cap="rnd">
              <a:solidFill>
                <a:srgbClr val="FF814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74" name="Freeform 1032"/>
            <p:cNvSpPr>
              <a:spLocks/>
            </p:cNvSpPr>
            <p:nvPr/>
          </p:nvSpPr>
          <p:spPr bwMode="auto">
            <a:xfrm>
              <a:off x="5462" y="2720"/>
              <a:ext cx="700" cy="423"/>
            </a:xfrm>
            <a:custGeom>
              <a:avLst/>
              <a:gdLst>
                <a:gd name="T0" fmla="*/ 383 w 700"/>
                <a:gd name="T1" fmla="*/ 334 h 423"/>
                <a:gd name="T2" fmla="*/ 383 w 700"/>
                <a:gd name="T3" fmla="*/ 334 h 423"/>
                <a:gd name="T4" fmla="*/ 266 w 700"/>
                <a:gd name="T5" fmla="*/ 332 h 423"/>
                <a:gd name="T6" fmla="*/ 246 w 700"/>
                <a:gd name="T7" fmla="*/ 321 h 423"/>
                <a:gd name="T8" fmla="*/ 82 w 700"/>
                <a:gd name="T9" fmla="*/ 422 h 423"/>
                <a:gd name="T10" fmla="*/ 8 w 700"/>
                <a:gd name="T11" fmla="*/ 400 h 423"/>
                <a:gd name="T12" fmla="*/ 0 w 700"/>
                <a:gd name="T13" fmla="*/ 348 h 423"/>
                <a:gd name="T14" fmla="*/ 33 w 700"/>
                <a:gd name="T15" fmla="*/ 298 h 423"/>
                <a:gd name="T16" fmla="*/ 130 w 700"/>
                <a:gd name="T17" fmla="*/ 204 h 423"/>
                <a:gd name="T18" fmla="*/ 166 w 700"/>
                <a:gd name="T19" fmla="*/ 143 h 423"/>
                <a:gd name="T20" fmla="*/ 300 w 700"/>
                <a:gd name="T21" fmla="*/ 33 h 423"/>
                <a:gd name="T22" fmla="*/ 422 w 700"/>
                <a:gd name="T23" fmla="*/ 0 h 423"/>
                <a:gd name="T24" fmla="*/ 531 w 700"/>
                <a:gd name="T25" fmla="*/ 6 h 423"/>
                <a:gd name="T26" fmla="*/ 632 w 700"/>
                <a:gd name="T27" fmla="*/ 33 h 423"/>
                <a:gd name="T28" fmla="*/ 699 w 700"/>
                <a:gd name="T29" fmla="*/ 93 h 423"/>
                <a:gd name="T30" fmla="*/ 487 w 700"/>
                <a:gd name="T31" fmla="*/ 298 h 423"/>
                <a:gd name="T32" fmla="*/ 383 w 700"/>
                <a:gd name="T33" fmla="*/ 334 h 423"/>
                <a:gd name="T34" fmla="*/ 383 w 700"/>
                <a:gd name="T35" fmla="*/ 334 h 42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00"/>
                <a:gd name="T55" fmla="*/ 0 h 423"/>
                <a:gd name="T56" fmla="*/ 700 w 700"/>
                <a:gd name="T57" fmla="*/ 423 h 42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00" h="423">
                  <a:moveTo>
                    <a:pt x="383" y="334"/>
                  </a:moveTo>
                  <a:lnTo>
                    <a:pt x="383" y="334"/>
                  </a:lnTo>
                  <a:lnTo>
                    <a:pt x="266" y="332"/>
                  </a:lnTo>
                  <a:lnTo>
                    <a:pt x="246" y="321"/>
                  </a:lnTo>
                  <a:lnTo>
                    <a:pt x="82" y="422"/>
                  </a:lnTo>
                  <a:lnTo>
                    <a:pt x="8" y="400"/>
                  </a:lnTo>
                  <a:lnTo>
                    <a:pt x="0" y="348"/>
                  </a:lnTo>
                  <a:lnTo>
                    <a:pt x="33" y="298"/>
                  </a:lnTo>
                  <a:lnTo>
                    <a:pt x="130" y="204"/>
                  </a:lnTo>
                  <a:lnTo>
                    <a:pt x="166" y="143"/>
                  </a:lnTo>
                  <a:lnTo>
                    <a:pt x="300" y="33"/>
                  </a:lnTo>
                  <a:lnTo>
                    <a:pt x="422" y="0"/>
                  </a:lnTo>
                  <a:lnTo>
                    <a:pt x="531" y="6"/>
                  </a:lnTo>
                  <a:lnTo>
                    <a:pt x="632" y="33"/>
                  </a:lnTo>
                  <a:lnTo>
                    <a:pt x="699" y="93"/>
                  </a:lnTo>
                  <a:lnTo>
                    <a:pt x="487" y="298"/>
                  </a:lnTo>
                  <a:lnTo>
                    <a:pt x="383" y="334"/>
                  </a:lnTo>
                </a:path>
              </a:pathLst>
            </a:custGeom>
            <a:solidFill>
              <a:srgbClr val="5F5F5F"/>
            </a:solidFill>
            <a:ln w="12700" cap="rnd">
              <a:solidFill>
                <a:srgbClr val="5F5F5F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75" name="Freeform 1033"/>
            <p:cNvSpPr>
              <a:spLocks/>
            </p:cNvSpPr>
            <p:nvPr/>
          </p:nvSpPr>
          <p:spPr bwMode="auto">
            <a:xfrm>
              <a:off x="5045" y="3306"/>
              <a:ext cx="351" cy="875"/>
            </a:xfrm>
            <a:custGeom>
              <a:avLst/>
              <a:gdLst>
                <a:gd name="T0" fmla="*/ 332 w 351"/>
                <a:gd name="T1" fmla="*/ 0 h 875"/>
                <a:gd name="T2" fmla="*/ 332 w 351"/>
                <a:gd name="T3" fmla="*/ 0 h 875"/>
                <a:gd name="T4" fmla="*/ 346 w 351"/>
                <a:gd name="T5" fmla="*/ 14 h 875"/>
                <a:gd name="T6" fmla="*/ 350 w 351"/>
                <a:gd name="T7" fmla="*/ 44 h 875"/>
                <a:gd name="T8" fmla="*/ 339 w 351"/>
                <a:gd name="T9" fmla="*/ 66 h 875"/>
                <a:gd name="T10" fmla="*/ 276 w 351"/>
                <a:gd name="T11" fmla="*/ 210 h 875"/>
                <a:gd name="T12" fmla="*/ 206 w 351"/>
                <a:gd name="T13" fmla="*/ 380 h 875"/>
                <a:gd name="T14" fmla="*/ 161 w 351"/>
                <a:gd name="T15" fmla="*/ 554 h 875"/>
                <a:gd name="T16" fmla="*/ 121 w 351"/>
                <a:gd name="T17" fmla="*/ 645 h 875"/>
                <a:gd name="T18" fmla="*/ 58 w 351"/>
                <a:gd name="T19" fmla="*/ 874 h 875"/>
                <a:gd name="T20" fmla="*/ 21 w 351"/>
                <a:gd name="T21" fmla="*/ 742 h 875"/>
                <a:gd name="T22" fmla="*/ 0 w 351"/>
                <a:gd name="T23" fmla="*/ 582 h 875"/>
                <a:gd name="T24" fmla="*/ 2 w 351"/>
                <a:gd name="T25" fmla="*/ 422 h 875"/>
                <a:gd name="T26" fmla="*/ 13 w 351"/>
                <a:gd name="T27" fmla="*/ 282 h 875"/>
                <a:gd name="T28" fmla="*/ 13 w 351"/>
                <a:gd name="T29" fmla="*/ 196 h 875"/>
                <a:gd name="T30" fmla="*/ 2 w 351"/>
                <a:gd name="T31" fmla="*/ 129 h 875"/>
                <a:gd name="T32" fmla="*/ 8 w 351"/>
                <a:gd name="T33" fmla="*/ 115 h 875"/>
                <a:gd name="T34" fmla="*/ 332 w 351"/>
                <a:gd name="T35" fmla="*/ 0 h 875"/>
                <a:gd name="T36" fmla="*/ 332 w 351"/>
                <a:gd name="T37" fmla="*/ 0 h 87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51"/>
                <a:gd name="T58" fmla="*/ 0 h 875"/>
                <a:gd name="T59" fmla="*/ 351 w 351"/>
                <a:gd name="T60" fmla="*/ 875 h 87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51" h="875">
                  <a:moveTo>
                    <a:pt x="332" y="0"/>
                  </a:moveTo>
                  <a:lnTo>
                    <a:pt x="332" y="0"/>
                  </a:lnTo>
                  <a:lnTo>
                    <a:pt x="346" y="14"/>
                  </a:lnTo>
                  <a:lnTo>
                    <a:pt x="350" y="44"/>
                  </a:lnTo>
                  <a:lnTo>
                    <a:pt x="339" y="66"/>
                  </a:lnTo>
                  <a:lnTo>
                    <a:pt x="276" y="210"/>
                  </a:lnTo>
                  <a:lnTo>
                    <a:pt x="206" y="380"/>
                  </a:lnTo>
                  <a:lnTo>
                    <a:pt x="161" y="554"/>
                  </a:lnTo>
                  <a:lnTo>
                    <a:pt x="121" y="645"/>
                  </a:lnTo>
                  <a:lnTo>
                    <a:pt x="58" y="874"/>
                  </a:lnTo>
                  <a:lnTo>
                    <a:pt x="21" y="742"/>
                  </a:lnTo>
                  <a:lnTo>
                    <a:pt x="0" y="582"/>
                  </a:lnTo>
                  <a:lnTo>
                    <a:pt x="2" y="422"/>
                  </a:lnTo>
                  <a:lnTo>
                    <a:pt x="13" y="282"/>
                  </a:lnTo>
                  <a:lnTo>
                    <a:pt x="13" y="196"/>
                  </a:lnTo>
                  <a:lnTo>
                    <a:pt x="2" y="129"/>
                  </a:lnTo>
                  <a:lnTo>
                    <a:pt x="8" y="115"/>
                  </a:lnTo>
                  <a:lnTo>
                    <a:pt x="332" y="0"/>
                  </a:lnTo>
                </a:path>
              </a:pathLst>
            </a:custGeom>
            <a:solidFill>
              <a:srgbClr val="FFFFFF"/>
            </a:solidFill>
            <a:ln w="12700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76" name="Freeform 1034"/>
            <p:cNvSpPr>
              <a:spLocks/>
            </p:cNvSpPr>
            <p:nvPr/>
          </p:nvSpPr>
          <p:spPr bwMode="auto">
            <a:xfrm>
              <a:off x="5056" y="3516"/>
              <a:ext cx="149" cy="667"/>
            </a:xfrm>
            <a:custGeom>
              <a:avLst/>
              <a:gdLst>
                <a:gd name="T0" fmla="*/ 92 w 149"/>
                <a:gd name="T1" fmla="*/ 0 h 667"/>
                <a:gd name="T2" fmla="*/ 92 w 149"/>
                <a:gd name="T3" fmla="*/ 0 h 667"/>
                <a:gd name="T4" fmla="*/ 58 w 149"/>
                <a:gd name="T5" fmla="*/ 24 h 667"/>
                <a:gd name="T6" fmla="*/ 58 w 149"/>
                <a:gd name="T7" fmla="*/ 70 h 667"/>
                <a:gd name="T8" fmla="*/ 78 w 149"/>
                <a:gd name="T9" fmla="*/ 100 h 667"/>
                <a:gd name="T10" fmla="*/ 38 w 149"/>
                <a:gd name="T11" fmla="*/ 197 h 667"/>
                <a:gd name="T12" fmla="*/ 26 w 149"/>
                <a:gd name="T13" fmla="*/ 353 h 667"/>
                <a:gd name="T14" fmla="*/ 0 w 149"/>
                <a:gd name="T15" fmla="*/ 474 h 667"/>
                <a:gd name="T16" fmla="*/ 17 w 149"/>
                <a:gd name="T17" fmla="*/ 561 h 667"/>
                <a:gd name="T18" fmla="*/ 47 w 149"/>
                <a:gd name="T19" fmla="*/ 666 h 667"/>
                <a:gd name="T20" fmla="*/ 88 w 149"/>
                <a:gd name="T21" fmla="*/ 527 h 667"/>
                <a:gd name="T22" fmla="*/ 115 w 149"/>
                <a:gd name="T23" fmla="*/ 420 h 667"/>
                <a:gd name="T24" fmla="*/ 140 w 149"/>
                <a:gd name="T25" fmla="*/ 358 h 667"/>
                <a:gd name="T26" fmla="*/ 136 w 149"/>
                <a:gd name="T27" fmla="*/ 277 h 667"/>
                <a:gd name="T28" fmla="*/ 140 w 149"/>
                <a:gd name="T29" fmla="*/ 157 h 667"/>
                <a:gd name="T30" fmla="*/ 115 w 149"/>
                <a:gd name="T31" fmla="*/ 100 h 667"/>
                <a:gd name="T32" fmla="*/ 148 w 149"/>
                <a:gd name="T33" fmla="*/ 38 h 667"/>
                <a:gd name="T34" fmla="*/ 116 w 149"/>
                <a:gd name="T35" fmla="*/ 0 h 667"/>
                <a:gd name="T36" fmla="*/ 92 w 149"/>
                <a:gd name="T37" fmla="*/ 0 h 667"/>
                <a:gd name="T38" fmla="*/ 92 w 149"/>
                <a:gd name="T39" fmla="*/ 0 h 66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9"/>
                <a:gd name="T61" fmla="*/ 0 h 667"/>
                <a:gd name="T62" fmla="*/ 149 w 149"/>
                <a:gd name="T63" fmla="*/ 667 h 66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9" h="667">
                  <a:moveTo>
                    <a:pt x="92" y="0"/>
                  </a:moveTo>
                  <a:lnTo>
                    <a:pt x="92" y="0"/>
                  </a:lnTo>
                  <a:lnTo>
                    <a:pt x="58" y="24"/>
                  </a:lnTo>
                  <a:lnTo>
                    <a:pt x="58" y="70"/>
                  </a:lnTo>
                  <a:lnTo>
                    <a:pt x="78" y="100"/>
                  </a:lnTo>
                  <a:lnTo>
                    <a:pt x="38" y="197"/>
                  </a:lnTo>
                  <a:lnTo>
                    <a:pt x="26" y="353"/>
                  </a:lnTo>
                  <a:lnTo>
                    <a:pt x="0" y="474"/>
                  </a:lnTo>
                  <a:lnTo>
                    <a:pt x="17" y="561"/>
                  </a:lnTo>
                  <a:lnTo>
                    <a:pt x="47" y="666"/>
                  </a:lnTo>
                  <a:lnTo>
                    <a:pt x="88" y="527"/>
                  </a:lnTo>
                  <a:lnTo>
                    <a:pt x="115" y="420"/>
                  </a:lnTo>
                  <a:lnTo>
                    <a:pt x="140" y="358"/>
                  </a:lnTo>
                  <a:lnTo>
                    <a:pt x="136" y="277"/>
                  </a:lnTo>
                  <a:lnTo>
                    <a:pt x="140" y="157"/>
                  </a:lnTo>
                  <a:lnTo>
                    <a:pt x="115" y="100"/>
                  </a:lnTo>
                  <a:lnTo>
                    <a:pt x="148" y="38"/>
                  </a:lnTo>
                  <a:lnTo>
                    <a:pt x="116" y="0"/>
                  </a:lnTo>
                  <a:lnTo>
                    <a:pt x="92" y="0"/>
                  </a:lnTo>
                </a:path>
              </a:pathLst>
            </a:custGeom>
            <a:solidFill>
              <a:srgbClr val="4100C2"/>
            </a:solidFill>
            <a:ln w="12700" cap="rnd">
              <a:solidFill>
                <a:srgbClr val="4100C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77" name="Freeform 1035"/>
            <p:cNvSpPr>
              <a:spLocks/>
            </p:cNvSpPr>
            <p:nvPr/>
          </p:nvSpPr>
          <p:spPr bwMode="auto">
            <a:xfrm>
              <a:off x="5088" y="3519"/>
              <a:ext cx="119" cy="546"/>
            </a:xfrm>
            <a:custGeom>
              <a:avLst/>
              <a:gdLst>
                <a:gd name="T0" fmla="*/ 64 w 119"/>
                <a:gd name="T1" fmla="*/ 4 h 546"/>
                <a:gd name="T2" fmla="*/ 64 w 119"/>
                <a:gd name="T3" fmla="*/ 4 h 546"/>
                <a:gd name="T4" fmla="*/ 64 w 119"/>
                <a:gd name="T5" fmla="*/ 35 h 546"/>
                <a:gd name="T6" fmla="*/ 56 w 119"/>
                <a:gd name="T7" fmla="*/ 63 h 546"/>
                <a:gd name="T8" fmla="*/ 40 w 119"/>
                <a:gd name="T9" fmla="*/ 63 h 546"/>
                <a:gd name="T10" fmla="*/ 24 w 119"/>
                <a:gd name="T11" fmla="*/ 47 h 546"/>
                <a:gd name="T12" fmla="*/ 26 w 119"/>
                <a:gd name="T13" fmla="*/ 72 h 546"/>
                <a:gd name="T14" fmla="*/ 40 w 119"/>
                <a:gd name="T15" fmla="*/ 90 h 546"/>
                <a:gd name="T16" fmla="*/ 9 w 119"/>
                <a:gd name="T17" fmla="*/ 183 h 546"/>
                <a:gd name="T18" fmla="*/ 0 w 119"/>
                <a:gd name="T19" fmla="*/ 339 h 546"/>
                <a:gd name="T20" fmla="*/ 22 w 119"/>
                <a:gd name="T21" fmla="*/ 194 h 546"/>
                <a:gd name="T22" fmla="*/ 44 w 119"/>
                <a:gd name="T23" fmla="*/ 141 h 546"/>
                <a:gd name="T24" fmla="*/ 58 w 119"/>
                <a:gd name="T25" fmla="*/ 141 h 546"/>
                <a:gd name="T26" fmla="*/ 70 w 119"/>
                <a:gd name="T27" fmla="*/ 219 h 546"/>
                <a:gd name="T28" fmla="*/ 53 w 119"/>
                <a:gd name="T29" fmla="*/ 347 h 546"/>
                <a:gd name="T30" fmla="*/ 48 w 119"/>
                <a:gd name="T31" fmla="*/ 545 h 546"/>
                <a:gd name="T32" fmla="*/ 80 w 119"/>
                <a:gd name="T33" fmla="*/ 429 h 546"/>
                <a:gd name="T34" fmla="*/ 107 w 119"/>
                <a:gd name="T35" fmla="*/ 355 h 546"/>
                <a:gd name="T36" fmla="*/ 107 w 119"/>
                <a:gd name="T37" fmla="*/ 164 h 546"/>
                <a:gd name="T38" fmla="*/ 84 w 119"/>
                <a:gd name="T39" fmla="*/ 88 h 546"/>
                <a:gd name="T40" fmla="*/ 118 w 119"/>
                <a:gd name="T41" fmla="*/ 33 h 546"/>
                <a:gd name="T42" fmla="*/ 83 w 119"/>
                <a:gd name="T43" fmla="*/ 0 h 546"/>
                <a:gd name="T44" fmla="*/ 64 w 119"/>
                <a:gd name="T45" fmla="*/ 4 h 546"/>
                <a:gd name="T46" fmla="*/ 64 w 119"/>
                <a:gd name="T47" fmla="*/ 4 h 54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19"/>
                <a:gd name="T73" fmla="*/ 0 h 546"/>
                <a:gd name="T74" fmla="*/ 119 w 119"/>
                <a:gd name="T75" fmla="*/ 546 h 54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19" h="546">
                  <a:moveTo>
                    <a:pt x="64" y="4"/>
                  </a:moveTo>
                  <a:lnTo>
                    <a:pt x="64" y="4"/>
                  </a:lnTo>
                  <a:lnTo>
                    <a:pt x="64" y="35"/>
                  </a:lnTo>
                  <a:lnTo>
                    <a:pt x="56" y="63"/>
                  </a:lnTo>
                  <a:lnTo>
                    <a:pt x="40" y="63"/>
                  </a:lnTo>
                  <a:lnTo>
                    <a:pt x="24" y="47"/>
                  </a:lnTo>
                  <a:lnTo>
                    <a:pt x="26" y="72"/>
                  </a:lnTo>
                  <a:lnTo>
                    <a:pt x="40" y="90"/>
                  </a:lnTo>
                  <a:lnTo>
                    <a:pt x="9" y="183"/>
                  </a:lnTo>
                  <a:lnTo>
                    <a:pt x="0" y="339"/>
                  </a:lnTo>
                  <a:lnTo>
                    <a:pt x="22" y="194"/>
                  </a:lnTo>
                  <a:lnTo>
                    <a:pt x="44" y="141"/>
                  </a:lnTo>
                  <a:lnTo>
                    <a:pt x="58" y="141"/>
                  </a:lnTo>
                  <a:lnTo>
                    <a:pt x="70" y="219"/>
                  </a:lnTo>
                  <a:lnTo>
                    <a:pt x="53" y="347"/>
                  </a:lnTo>
                  <a:lnTo>
                    <a:pt x="48" y="545"/>
                  </a:lnTo>
                  <a:lnTo>
                    <a:pt x="80" y="429"/>
                  </a:lnTo>
                  <a:lnTo>
                    <a:pt x="107" y="355"/>
                  </a:lnTo>
                  <a:lnTo>
                    <a:pt x="107" y="164"/>
                  </a:lnTo>
                  <a:lnTo>
                    <a:pt x="84" y="88"/>
                  </a:lnTo>
                  <a:lnTo>
                    <a:pt x="118" y="33"/>
                  </a:lnTo>
                  <a:lnTo>
                    <a:pt x="83" y="0"/>
                  </a:lnTo>
                  <a:lnTo>
                    <a:pt x="64" y="4"/>
                  </a:lnTo>
                </a:path>
              </a:pathLst>
            </a:custGeom>
            <a:solidFill>
              <a:srgbClr val="5F5F5F"/>
            </a:solidFill>
            <a:ln w="12700" cap="rnd">
              <a:solidFill>
                <a:srgbClr val="5F5F5F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78" name="Freeform 1036"/>
            <p:cNvSpPr>
              <a:spLocks/>
            </p:cNvSpPr>
            <p:nvPr/>
          </p:nvSpPr>
          <p:spPr bwMode="auto">
            <a:xfrm>
              <a:off x="4833" y="2872"/>
              <a:ext cx="570" cy="641"/>
            </a:xfrm>
            <a:custGeom>
              <a:avLst/>
              <a:gdLst>
                <a:gd name="T0" fmla="*/ 569 w 570"/>
                <a:gd name="T1" fmla="*/ 163 h 641"/>
                <a:gd name="T2" fmla="*/ 569 w 570"/>
                <a:gd name="T3" fmla="*/ 163 h 641"/>
                <a:gd name="T4" fmla="*/ 569 w 570"/>
                <a:gd name="T5" fmla="*/ 232 h 641"/>
                <a:gd name="T6" fmla="*/ 565 w 570"/>
                <a:gd name="T7" fmla="*/ 274 h 641"/>
                <a:gd name="T8" fmla="*/ 555 w 570"/>
                <a:gd name="T9" fmla="*/ 289 h 641"/>
                <a:gd name="T10" fmla="*/ 540 w 570"/>
                <a:gd name="T11" fmla="*/ 305 h 641"/>
                <a:gd name="T12" fmla="*/ 540 w 570"/>
                <a:gd name="T13" fmla="*/ 439 h 641"/>
                <a:gd name="T14" fmla="*/ 511 w 570"/>
                <a:gd name="T15" fmla="*/ 525 h 641"/>
                <a:gd name="T16" fmla="*/ 484 w 570"/>
                <a:gd name="T17" fmla="*/ 571 h 641"/>
                <a:gd name="T18" fmla="*/ 468 w 570"/>
                <a:gd name="T19" fmla="*/ 580 h 641"/>
                <a:gd name="T20" fmla="*/ 390 w 570"/>
                <a:gd name="T21" fmla="*/ 604 h 641"/>
                <a:gd name="T22" fmla="*/ 330 w 570"/>
                <a:gd name="T23" fmla="*/ 640 h 641"/>
                <a:gd name="T24" fmla="*/ 310 w 570"/>
                <a:gd name="T25" fmla="*/ 640 h 641"/>
                <a:gd name="T26" fmla="*/ 224 w 570"/>
                <a:gd name="T27" fmla="*/ 560 h 641"/>
                <a:gd name="T28" fmla="*/ 204 w 570"/>
                <a:gd name="T29" fmla="*/ 517 h 641"/>
                <a:gd name="T30" fmla="*/ 178 w 570"/>
                <a:gd name="T31" fmla="*/ 501 h 641"/>
                <a:gd name="T32" fmla="*/ 145 w 570"/>
                <a:gd name="T33" fmla="*/ 410 h 641"/>
                <a:gd name="T34" fmla="*/ 97 w 570"/>
                <a:gd name="T35" fmla="*/ 397 h 641"/>
                <a:gd name="T36" fmla="*/ 48 w 570"/>
                <a:gd name="T37" fmla="*/ 358 h 641"/>
                <a:gd name="T38" fmla="*/ 11 w 570"/>
                <a:gd name="T39" fmla="*/ 315 h 641"/>
                <a:gd name="T40" fmla="*/ 0 w 570"/>
                <a:gd name="T41" fmla="*/ 277 h 641"/>
                <a:gd name="T42" fmla="*/ 5 w 570"/>
                <a:gd name="T43" fmla="*/ 240 h 641"/>
                <a:gd name="T44" fmla="*/ 99 w 570"/>
                <a:gd name="T45" fmla="*/ 106 h 641"/>
                <a:gd name="T46" fmla="*/ 457 w 570"/>
                <a:gd name="T47" fmla="*/ 0 h 641"/>
                <a:gd name="T48" fmla="*/ 532 w 570"/>
                <a:gd name="T49" fmla="*/ 67 h 641"/>
                <a:gd name="T50" fmla="*/ 569 w 570"/>
                <a:gd name="T51" fmla="*/ 163 h 641"/>
                <a:gd name="T52" fmla="*/ 569 w 570"/>
                <a:gd name="T53" fmla="*/ 163 h 64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570"/>
                <a:gd name="T82" fmla="*/ 0 h 641"/>
                <a:gd name="T83" fmla="*/ 570 w 570"/>
                <a:gd name="T84" fmla="*/ 641 h 64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570" h="641">
                  <a:moveTo>
                    <a:pt x="569" y="163"/>
                  </a:moveTo>
                  <a:lnTo>
                    <a:pt x="569" y="163"/>
                  </a:lnTo>
                  <a:lnTo>
                    <a:pt x="569" y="232"/>
                  </a:lnTo>
                  <a:lnTo>
                    <a:pt x="565" y="274"/>
                  </a:lnTo>
                  <a:lnTo>
                    <a:pt x="555" y="289"/>
                  </a:lnTo>
                  <a:lnTo>
                    <a:pt x="540" y="305"/>
                  </a:lnTo>
                  <a:lnTo>
                    <a:pt x="540" y="439"/>
                  </a:lnTo>
                  <a:lnTo>
                    <a:pt x="511" y="525"/>
                  </a:lnTo>
                  <a:lnTo>
                    <a:pt x="484" y="571"/>
                  </a:lnTo>
                  <a:lnTo>
                    <a:pt x="468" y="580"/>
                  </a:lnTo>
                  <a:lnTo>
                    <a:pt x="390" y="604"/>
                  </a:lnTo>
                  <a:lnTo>
                    <a:pt x="330" y="640"/>
                  </a:lnTo>
                  <a:lnTo>
                    <a:pt x="310" y="640"/>
                  </a:lnTo>
                  <a:lnTo>
                    <a:pt x="224" y="560"/>
                  </a:lnTo>
                  <a:lnTo>
                    <a:pt x="204" y="517"/>
                  </a:lnTo>
                  <a:lnTo>
                    <a:pt x="178" y="501"/>
                  </a:lnTo>
                  <a:lnTo>
                    <a:pt x="145" y="410"/>
                  </a:lnTo>
                  <a:lnTo>
                    <a:pt x="97" y="397"/>
                  </a:lnTo>
                  <a:lnTo>
                    <a:pt x="48" y="358"/>
                  </a:lnTo>
                  <a:lnTo>
                    <a:pt x="11" y="315"/>
                  </a:lnTo>
                  <a:lnTo>
                    <a:pt x="0" y="277"/>
                  </a:lnTo>
                  <a:lnTo>
                    <a:pt x="5" y="240"/>
                  </a:lnTo>
                  <a:lnTo>
                    <a:pt x="99" y="106"/>
                  </a:lnTo>
                  <a:lnTo>
                    <a:pt x="457" y="0"/>
                  </a:lnTo>
                  <a:lnTo>
                    <a:pt x="532" y="67"/>
                  </a:lnTo>
                  <a:lnTo>
                    <a:pt x="569" y="163"/>
                  </a:lnTo>
                </a:path>
              </a:pathLst>
            </a:custGeom>
            <a:solidFill>
              <a:srgbClr val="FF8141"/>
            </a:solidFill>
            <a:ln w="12700" cap="rnd">
              <a:solidFill>
                <a:srgbClr val="FF814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79" name="Freeform 1037"/>
            <p:cNvSpPr>
              <a:spLocks/>
            </p:cNvSpPr>
            <p:nvPr/>
          </p:nvSpPr>
          <p:spPr bwMode="auto">
            <a:xfrm>
              <a:off x="5300" y="4267"/>
              <a:ext cx="158" cy="295"/>
            </a:xfrm>
            <a:custGeom>
              <a:avLst/>
              <a:gdLst>
                <a:gd name="T0" fmla="*/ 75 w 158"/>
                <a:gd name="T1" fmla="*/ 17 h 295"/>
                <a:gd name="T2" fmla="*/ 75 w 158"/>
                <a:gd name="T3" fmla="*/ 17 h 295"/>
                <a:gd name="T4" fmla="*/ 99 w 158"/>
                <a:gd name="T5" fmla="*/ 0 h 295"/>
                <a:gd name="T6" fmla="*/ 157 w 158"/>
                <a:gd name="T7" fmla="*/ 17 h 295"/>
                <a:gd name="T8" fmla="*/ 157 w 158"/>
                <a:gd name="T9" fmla="*/ 74 h 295"/>
                <a:gd name="T10" fmla="*/ 146 w 158"/>
                <a:gd name="T11" fmla="*/ 142 h 295"/>
                <a:gd name="T12" fmla="*/ 99 w 158"/>
                <a:gd name="T13" fmla="*/ 215 h 295"/>
                <a:gd name="T14" fmla="*/ 62 w 158"/>
                <a:gd name="T15" fmla="*/ 294 h 295"/>
                <a:gd name="T16" fmla="*/ 9 w 158"/>
                <a:gd name="T17" fmla="*/ 268 h 295"/>
                <a:gd name="T18" fmla="*/ 0 w 158"/>
                <a:gd name="T19" fmla="*/ 247 h 295"/>
                <a:gd name="T20" fmla="*/ 0 w 158"/>
                <a:gd name="T21" fmla="*/ 178 h 295"/>
                <a:gd name="T22" fmla="*/ 75 w 158"/>
                <a:gd name="T23" fmla="*/ 17 h 295"/>
                <a:gd name="T24" fmla="*/ 75 w 158"/>
                <a:gd name="T25" fmla="*/ 17 h 29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8"/>
                <a:gd name="T40" fmla="*/ 0 h 295"/>
                <a:gd name="T41" fmla="*/ 158 w 158"/>
                <a:gd name="T42" fmla="*/ 295 h 29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8" h="295">
                  <a:moveTo>
                    <a:pt x="75" y="17"/>
                  </a:moveTo>
                  <a:lnTo>
                    <a:pt x="75" y="17"/>
                  </a:lnTo>
                  <a:lnTo>
                    <a:pt x="99" y="0"/>
                  </a:lnTo>
                  <a:lnTo>
                    <a:pt x="157" y="17"/>
                  </a:lnTo>
                  <a:lnTo>
                    <a:pt x="157" y="74"/>
                  </a:lnTo>
                  <a:lnTo>
                    <a:pt x="146" y="142"/>
                  </a:lnTo>
                  <a:lnTo>
                    <a:pt x="99" y="215"/>
                  </a:lnTo>
                  <a:lnTo>
                    <a:pt x="62" y="294"/>
                  </a:lnTo>
                  <a:lnTo>
                    <a:pt x="9" y="268"/>
                  </a:lnTo>
                  <a:lnTo>
                    <a:pt x="0" y="247"/>
                  </a:lnTo>
                  <a:lnTo>
                    <a:pt x="0" y="178"/>
                  </a:lnTo>
                  <a:lnTo>
                    <a:pt x="75" y="17"/>
                  </a:lnTo>
                </a:path>
              </a:pathLst>
            </a:custGeom>
            <a:solidFill>
              <a:srgbClr val="FFFFFF"/>
            </a:solidFill>
            <a:ln w="12700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80" name="Freeform 1038"/>
            <p:cNvSpPr>
              <a:spLocks/>
            </p:cNvSpPr>
            <p:nvPr/>
          </p:nvSpPr>
          <p:spPr bwMode="auto">
            <a:xfrm>
              <a:off x="4746" y="4189"/>
              <a:ext cx="659" cy="275"/>
            </a:xfrm>
            <a:custGeom>
              <a:avLst/>
              <a:gdLst>
                <a:gd name="T0" fmla="*/ 612 w 659"/>
                <a:gd name="T1" fmla="*/ 274 h 275"/>
                <a:gd name="T2" fmla="*/ 612 w 659"/>
                <a:gd name="T3" fmla="*/ 274 h 275"/>
                <a:gd name="T4" fmla="*/ 653 w 659"/>
                <a:gd name="T5" fmla="*/ 184 h 275"/>
                <a:gd name="T6" fmla="*/ 658 w 659"/>
                <a:gd name="T7" fmla="*/ 136 h 275"/>
                <a:gd name="T8" fmla="*/ 653 w 659"/>
                <a:gd name="T9" fmla="*/ 101 h 275"/>
                <a:gd name="T10" fmla="*/ 574 w 659"/>
                <a:gd name="T11" fmla="*/ 89 h 275"/>
                <a:gd name="T12" fmla="*/ 510 w 659"/>
                <a:gd name="T13" fmla="*/ 50 h 275"/>
                <a:gd name="T14" fmla="*/ 417 w 659"/>
                <a:gd name="T15" fmla="*/ 15 h 275"/>
                <a:gd name="T16" fmla="*/ 324 w 659"/>
                <a:gd name="T17" fmla="*/ 15 h 275"/>
                <a:gd name="T18" fmla="*/ 282 w 659"/>
                <a:gd name="T19" fmla="*/ 0 h 275"/>
                <a:gd name="T20" fmla="*/ 201 w 659"/>
                <a:gd name="T21" fmla="*/ 0 h 275"/>
                <a:gd name="T22" fmla="*/ 0 w 659"/>
                <a:gd name="T23" fmla="*/ 100 h 275"/>
                <a:gd name="T24" fmla="*/ 36 w 659"/>
                <a:gd name="T25" fmla="*/ 145 h 275"/>
                <a:gd name="T26" fmla="*/ 89 w 659"/>
                <a:gd name="T27" fmla="*/ 145 h 275"/>
                <a:gd name="T28" fmla="*/ 175 w 659"/>
                <a:gd name="T29" fmla="*/ 121 h 275"/>
                <a:gd name="T30" fmla="*/ 77 w 659"/>
                <a:gd name="T31" fmla="*/ 220 h 275"/>
                <a:gd name="T32" fmla="*/ 89 w 659"/>
                <a:gd name="T33" fmla="*/ 242 h 275"/>
                <a:gd name="T34" fmla="*/ 94 w 659"/>
                <a:gd name="T35" fmla="*/ 238 h 275"/>
                <a:gd name="T36" fmla="*/ 102 w 659"/>
                <a:gd name="T37" fmla="*/ 227 h 275"/>
                <a:gd name="T38" fmla="*/ 142 w 659"/>
                <a:gd name="T39" fmla="*/ 196 h 275"/>
                <a:gd name="T40" fmla="*/ 250 w 659"/>
                <a:gd name="T41" fmla="*/ 168 h 275"/>
                <a:gd name="T42" fmla="*/ 198 w 659"/>
                <a:gd name="T43" fmla="*/ 215 h 275"/>
                <a:gd name="T44" fmla="*/ 166 w 659"/>
                <a:gd name="T45" fmla="*/ 247 h 275"/>
                <a:gd name="T46" fmla="*/ 180 w 659"/>
                <a:gd name="T47" fmla="*/ 247 h 275"/>
                <a:gd name="T48" fmla="*/ 240 w 659"/>
                <a:gd name="T49" fmla="*/ 227 h 275"/>
                <a:gd name="T50" fmla="*/ 321 w 659"/>
                <a:gd name="T51" fmla="*/ 220 h 275"/>
                <a:gd name="T52" fmla="*/ 415 w 659"/>
                <a:gd name="T53" fmla="*/ 237 h 275"/>
                <a:gd name="T54" fmla="*/ 490 w 659"/>
                <a:gd name="T55" fmla="*/ 242 h 275"/>
                <a:gd name="T56" fmla="*/ 612 w 659"/>
                <a:gd name="T57" fmla="*/ 274 h 275"/>
                <a:gd name="T58" fmla="*/ 612 w 659"/>
                <a:gd name="T59" fmla="*/ 274 h 27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659"/>
                <a:gd name="T91" fmla="*/ 0 h 275"/>
                <a:gd name="T92" fmla="*/ 659 w 659"/>
                <a:gd name="T93" fmla="*/ 275 h 275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659" h="275">
                  <a:moveTo>
                    <a:pt x="612" y="274"/>
                  </a:moveTo>
                  <a:lnTo>
                    <a:pt x="612" y="274"/>
                  </a:lnTo>
                  <a:lnTo>
                    <a:pt x="653" y="184"/>
                  </a:lnTo>
                  <a:lnTo>
                    <a:pt x="658" y="136"/>
                  </a:lnTo>
                  <a:lnTo>
                    <a:pt x="653" y="101"/>
                  </a:lnTo>
                  <a:lnTo>
                    <a:pt x="574" y="89"/>
                  </a:lnTo>
                  <a:lnTo>
                    <a:pt x="510" y="50"/>
                  </a:lnTo>
                  <a:lnTo>
                    <a:pt x="417" y="15"/>
                  </a:lnTo>
                  <a:lnTo>
                    <a:pt x="324" y="15"/>
                  </a:lnTo>
                  <a:lnTo>
                    <a:pt x="282" y="0"/>
                  </a:lnTo>
                  <a:lnTo>
                    <a:pt x="201" y="0"/>
                  </a:lnTo>
                  <a:lnTo>
                    <a:pt x="0" y="100"/>
                  </a:lnTo>
                  <a:lnTo>
                    <a:pt x="36" y="145"/>
                  </a:lnTo>
                  <a:lnTo>
                    <a:pt x="89" y="145"/>
                  </a:lnTo>
                  <a:lnTo>
                    <a:pt x="175" y="121"/>
                  </a:lnTo>
                  <a:lnTo>
                    <a:pt x="77" y="220"/>
                  </a:lnTo>
                  <a:lnTo>
                    <a:pt x="89" y="242"/>
                  </a:lnTo>
                  <a:lnTo>
                    <a:pt x="94" y="238"/>
                  </a:lnTo>
                  <a:lnTo>
                    <a:pt x="102" y="227"/>
                  </a:lnTo>
                  <a:lnTo>
                    <a:pt x="142" y="196"/>
                  </a:lnTo>
                  <a:lnTo>
                    <a:pt x="250" y="168"/>
                  </a:lnTo>
                  <a:lnTo>
                    <a:pt x="198" y="215"/>
                  </a:lnTo>
                  <a:lnTo>
                    <a:pt x="166" y="247"/>
                  </a:lnTo>
                  <a:lnTo>
                    <a:pt x="180" y="247"/>
                  </a:lnTo>
                  <a:lnTo>
                    <a:pt x="240" y="227"/>
                  </a:lnTo>
                  <a:lnTo>
                    <a:pt x="321" y="220"/>
                  </a:lnTo>
                  <a:lnTo>
                    <a:pt x="415" y="237"/>
                  </a:lnTo>
                  <a:lnTo>
                    <a:pt x="490" y="242"/>
                  </a:lnTo>
                  <a:lnTo>
                    <a:pt x="612" y="274"/>
                  </a:lnTo>
                </a:path>
              </a:pathLst>
            </a:custGeom>
            <a:solidFill>
              <a:srgbClr val="FF8141"/>
            </a:solidFill>
            <a:ln w="12700" cap="rnd">
              <a:solidFill>
                <a:srgbClr val="FF814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81" name="Freeform 1039"/>
            <p:cNvSpPr>
              <a:spLocks/>
            </p:cNvSpPr>
            <p:nvPr/>
          </p:nvSpPr>
          <p:spPr bwMode="auto">
            <a:xfrm>
              <a:off x="4395" y="4426"/>
              <a:ext cx="275" cy="255"/>
            </a:xfrm>
            <a:custGeom>
              <a:avLst/>
              <a:gdLst>
                <a:gd name="T0" fmla="*/ 41 w 275"/>
                <a:gd name="T1" fmla="*/ 245 h 255"/>
                <a:gd name="T2" fmla="*/ 41 w 275"/>
                <a:gd name="T3" fmla="*/ 245 h 255"/>
                <a:gd name="T4" fmla="*/ 95 w 275"/>
                <a:gd name="T5" fmla="*/ 245 h 255"/>
                <a:gd name="T6" fmla="*/ 154 w 275"/>
                <a:gd name="T7" fmla="*/ 254 h 255"/>
                <a:gd name="T8" fmla="*/ 257 w 275"/>
                <a:gd name="T9" fmla="*/ 218 h 255"/>
                <a:gd name="T10" fmla="*/ 274 w 275"/>
                <a:gd name="T11" fmla="*/ 166 h 255"/>
                <a:gd name="T12" fmla="*/ 274 w 275"/>
                <a:gd name="T13" fmla="*/ 119 h 255"/>
                <a:gd name="T14" fmla="*/ 254 w 275"/>
                <a:gd name="T15" fmla="*/ 62 h 255"/>
                <a:gd name="T16" fmla="*/ 179 w 275"/>
                <a:gd name="T17" fmla="*/ 0 h 255"/>
                <a:gd name="T18" fmla="*/ 136 w 275"/>
                <a:gd name="T19" fmla="*/ 0 h 255"/>
                <a:gd name="T20" fmla="*/ 0 w 275"/>
                <a:gd name="T21" fmla="*/ 119 h 255"/>
                <a:gd name="T22" fmla="*/ 41 w 275"/>
                <a:gd name="T23" fmla="*/ 245 h 255"/>
                <a:gd name="T24" fmla="*/ 41 w 275"/>
                <a:gd name="T25" fmla="*/ 245 h 2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5"/>
                <a:gd name="T40" fmla="*/ 0 h 255"/>
                <a:gd name="T41" fmla="*/ 275 w 275"/>
                <a:gd name="T42" fmla="*/ 255 h 25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5" h="255">
                  <a:moveTo>
                    <a:pt x="41" y="245"/>
                  </a:moveTo>
                  <a:lnTo>
                    <a:pt x="41" y="245"/>
                  </a:lnTo>
                  <a:lnTo>
                    <a:pt x="95" y="245"/>
                  </a:lnTo>
                  <a:lnTo>
                    <a:pt x="154" y="254"/>
                  </a:lnTo>
                  <a:lnTo>
                    <a:pt x="257" y="218"/>
                  </a:lnTo>
                  <a:lnTo>
                    <a:pt x="274" y="166"/>
                  </a:lnTo>
                  <a:lnTo>
                    <a:pt x="274" y="119"/>
                  </a:lnTo>
                  <a:lnTo>
                    <a:pt x="254" y="62"/>
                  </a:lnTo>
                  <a:lnTo>
                    <a:pt x="179" y="0"/>
                  </a:lnTo>
                  <a:lnTo>
                    <a:pt x="136" y="0"/>
                  </a:lnTo>
                  <a:lnTo>
                    <a:pt x="0" y="119"/>
                  </a:lnTo>
                  <a:lnTo>
                    <a:pt x="41" y="245"/>
                  </a:lnTo>
                </a:path>
              </a:pathLst>
            </a:custGeom>
            <a:solidFill>
              <a:srgbClr val="FF8141"/>
            </a:solidFill>
            <a:ln w="12700" cap="rnd">
              <a:solidFill>
                <a:srgbClr val="FF814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82" name="Freeform 1040"/>
            <p:cNvSpPr>
              <a:spLocks/>
            </p:cNvSpPr>
            <p:nvPr/>
          </p:nvSpPr>
          <p:spPr bwMode="auto">
            <a:xfrm>
              <a:off x="3125" y="3489"/>
              <a:ext cx="1392" cy="1355"/>
            </a:xfrm>
            <a:custGeom>
              <a:avLst/>
              <a:gdLst>
                <a:gd name="T0" fmla="*/ 309 w 1392"/>
                <a:gd name="T1" fmla="*/ 1354 h 1355"/>
                <a:gd name="T2" fmla="*/ 309 w 1392"/>
                <a:gd name="T3" fmla="*/ 1354 h 1355"/>
                <a:gd name="T4" fmla="*/ 321 w 1392"/>
                <a:gd name="T5" fmla="*/ 1257 h 1355"/>
                <a:gd name="T6" fmla="*/ 122 w 1392"/>
                <a:gd name="T7" fmla="*/ 1203 h 1355"/>
                <a:gd name="T8" fmla="*/ 29 w 1392"/>
                <a:gd name="T9" fmla="*/ 1056 h 1355"/>
                <a:gd name="T10" fmla="*/ 33 w 1392"/>
                <a:gd name="T11" fmla="*/ 675 h 1355"/>
                <a:gd name="T12" fmla="*/ 0 w 1392"/>
                <a:gd name="T13" fmla="*/ 287 h 1355"/>
                <a:gd name="T14" fmla="*/ 111 w 1392"/>
                <a:gd name="T15" fmla="*/ 161 h 1355"/>
                <a:gd name="T16" fmla="*/ 221 w 1392"/>
                <a:gd name="T17" fmla="*/ 68 h 1355"/>
                <a:gd name="T18" fmla="*/ 342 w 1392"/>
                <a:gd name="T19" fmla="*/ 25 h 1355"/>
                <a:gd name="T20" fmla="*/ 387 w 1392"/>
                <a:gd name="T21" fmla="*/ 25 h 1355"/>
                <a:gd name="T22" fmla="*/ 451 w 1392"/>
                <a:gd name="T23" fmla="*/ 0 h 1355"/>
                <a:gd name="T24" fmla="*/ 1035 w 1392"/>
                <a:gd name="T25" fmla="*/ 21 h 1355"/>
                <a:gd name="T26" fmla="*/ 1152 w 1392"/>
                <a:gd name="T27" fmla="*/ 56 h 1355"/>
                <a:gd name="T28" fmla="*/ 1253 w 1392"/>
                <a:gd name="T29" fmla="*/ 88 h 1355"/>
                <a:gd name="T30" fmla="*/ 1270 w 1392"/>
                <a:gd name="T31" fmla="*/ 141 h 1355"/>
                <a:gd name="T32" fmla="*/ 1290 w 1392"/>
                <a:gd name="T33" fmla="*/ 287 h 1355"/>
                <a:gd name="T34" fmla="*/ 1302 w 1392"/>
                <a:gd name="T35" fmla="*/ 438 h 1355"/>
                <a:gd name="T36" fmla="*/ 1356 w 1392"/>
                <a:gd name="T37" fmla="*/ 643 h 1355"/>
                <a:gd name="T38" fmla="*/ 1391 w 1392"/>
                <a:gd name="T39" fmla="*/ 847 h 1355"/>
                <a:gd name="T40" fmla="*/ 1391 w 1392"/>
                <a:gd name="T41" fmla="*/ 909 h 1355"/>
                <a:gd name="T42" fmla="*/ 1362 w 1392"/>
                <a:gd name="T43" fmla="*/ 967 h 1355"/>
                <a:gd name="T44" fmla="*/ 1182 w 1392"/>
                <a:gd name="T45" fmla="*/ 1354 h 1355"/>
                <a:gd name="T46" fmla="*/ 309 w 1392"/>
                <a:gd name="T47" fmla="*/ 1354 h 1355"/>
                <a:gd name="T48" fmla="*/ 309 w 1392"/>
                <a:gd name="T49" fmla="*/ 1354 h 135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392"/>
                <a:gd name="T76" fmla="*/ 0 h 1355"/>
                <a:gd name="T77" fmla="*/ 1392 w 1392"/>
                <a:gd name="T78" fmla="*/ 1355 h 135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392" h="1355">
                  <a:moveTo>
                    <a:pt x="309" y="1354"/>
                  </a:moveTo>
                  <a:lnTo>
                    <a:pt x="309" y="1354"/>
                  </a:lnTo>
                  <a:lnTo>
                    <a:pt x="321" y="1257"/>
                  </a:lnTo>
                  <a:lnTo>
                    <a:pt x="122" y="1203"/>
                  </a:lnTo>
                  <a:lnTo>
                    <a:pt x="29" y="1056"/>
                  </a:lnTo>
                  <a:lnTo>
                    <a:pt x="33" y="675"/>
                  </a:lnTo>
                  <a:lnTo>
                    <a:pt x="0" y="287"/>
                  </a:lnTo>
                  <a:lnTo>
                    <a:pt x="111" y="161"/>
                  </a:lnTo>
                  <a:lnTo>
                    <a:pt x="221" y="68"/>
                  </a:lnTo>
                  <a:lnTo>
                    <a:pt x="342" y="25"/>
                  </a:lnTo>
                  <a:lnTo>
                    <a:pt x="387" y="25"/>
                  </a:lnTo>
                  <a:lnTo>
                    <a:pt x="451" y="0"/>
                  </a:lnTo>
                  <a:lnTo>
                    <a:pt x="1035" y="21"/>
                  </a:lnTo>
                  <a:lnTo>
                    <a:pt x="1152" y="56"/>
                  </a:lnTo>
                  <a:lnTo>
                    <a:pt x="1253" y="88"/>
                  </a:lnTo>
                  <a:lnTo>
                    <a:pt x="1270" y="141"/>
                  </a:lnTo>
                  <a:lnTo>
                    <a:pt x="1290" y="287"/>
                  </a:lnTo>
                  <a:lnTo>
                    <a:pt x="1302" y="438"/>
                  </a:lnTo>
                  <a:lnTo>
                    <a:pt x="1356" y="643"/>
                  </a:lnTo>
                  <a:lnTo>
                    <a:pt x="1391" y="847"/>
                  </a:lnTo>
                  <a:lnTo>
                    <a:pt x="1391" y="909"/>
                  </a:lnTo>
                  <a:lnTo>
                    <a:pt x="1362" y="967"/>
                  </a:lnTo>
                  <a:lnTo>
                    <a:pt x="1182" y="1354"/>
                  </a:lnTo>
                  <a:lnTo>
                    <a:pt x="309" y="1354"/>
                  </a:lnTo>
                </a:path>
              </a:pathLst>
            </a:custGeom>
            <a:solidFill>
              <a:srgbClr val="008280"/>
            </a:solidFill>
            <a:ln w="12700" cap="rnd">
              <a:solidFill>
                <a:srgbClr val="0082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83" name="Freeform 1041"/>
            <p:cNvSpPr>
              <a:spLocks/>
            </p:cNvSpPr>
            <p:nvPr/>
          </p:nvSpPr>
          <p:spPr bwMode="auto">
            <a:xfrm>
              <a:off x="3715" y="3460"/>
              <a:ext cx="436" cy="329"/>
            </a:xfrm>
            <a:custGeom>
              <a:avLst/>
              <a:gdLst>
                <a:gd name="T0" fmla="*/ 102 w 436"/>
                <a:gd name="T1" fmla="*/ 0 h 329"/>
                <a:gd name="T2" fmla="*/ 102 w 436"/>
                <a:gd name="T3" fmla="*/ 0 h 329"/>
                <a:gd name="T4" fmla="*/ 435 w 436"/>
                <a:gd name="T5" fmla="*/ 50 h 329"/>
                <a:gd name="T6" fmla="*/ 435 w 436"/>
                <a:gd name="T7" fmla="*/ 124 h 329"/>
                <a:gd name="T8" fmla="*/ 408 w 436"/>
                <a:gd name="T9" fmla="*/ 179 h 329"/>
                <a:gd name="T10" fmla="*/ 408 w 436"/>
                <a:gd name="T11" fmla="*/ 249 h 329"/>
                <a:gd name="T12" fmla="*/ 346 w 436"/>
                <a:gd name="T13" fmla="*/ 300 h 329"/>
                <a:gd name="T14" fmla="*/ 283 w 436"/>
                <a:gd name="T15" fmla="*/ 300 h 329"/>
                <a:gd name="T16" fmla="*/ 253 w 436"/>
                <a:gd name="T17" fmla="*/ 328 h 329"/>
                <a:gd name="T18" fmla="*/ 253 w 436"/>
                <a:gd name="T19" fmla="*/ 281 h 329"/>
                <a:gd name="T20" fmla="*/ 132 w 436"/>
                <a:gd name="T21" fmla="*/ 230 h 329"/>
                <a:gd name="T22" fmla="*/ 0 w 436"/>
                <a:gd name="T23" fmla="*/ 133 h 329"/>
                <a:gd name="T24" fmla="*/ 29 w 436"/>
                <a:gd name="T25" fmla="*/ 56 h 329"/>
                <a:gd name="T26" fmla="*/ 102 w 436"/>
                <a:gd name="T27" fmla="*/ 22 h 329"/>
                <a:gd name="T28" fmla="*/ 102 w 436"/>
                <a:gd name="T29" fmla="*/ 0 h 329"/>
                <a:gd name="T30" fmla="*/ 102 w 436"/>
                <a:gd name="T31" fmla="*/ 0 h 32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6"/>
                <a:gd name="T49" fmla="*/ 0 h 329"/>
                <a:gd name="T50" fmla="*/ 436 w 436"/>
                <a:gd name="T51" fmla="*/ 329 h 32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6" h="329">
                  <a:moveTo>
                    <a:pt x="102" y="0"/>
                  </a:moveTo>
                  <a:lnTo>
                    <a:pt x="102" y="0"/>
                  </a:lnTo>
                  <a:lnTo>
                    <a:pt x="435" y="50"/>
                  </a:lnTo>
                  <a:lnTo>
                    <a:pt x="435" y="124"/>
                  </a:lnTo>
                  <a:lnTo>
                    <a:pt x="408" y="179"/>
                  </a:lnTo>
                  <a:lnTo>
                    <a:pt x="408" y="249"/>
                  </a:lnTo>
                  <a:lnTo>
                    <a:pt x="346" y="300"/>
                  </a:lnTo>
                  <a:lnTo>
                    <a:pt x="283" y="300"/>
                  </a:lnTo>
                  <a:lnTo>
                    <a:pt x="253" y="328"/>
                  </a:lnTo>
                  <a:lnTo>
                    <a:pt x="253" y="281"/>
                  </a:lnTo>
                  <a:lnTo>
                    <a:pt x="132" y="230"/>
                  </a:lnTo>
                  <a:lnTo>
                    <a:pt x="0" y="133"/>
                  </a:lnTo>
                  <a:lnTo>
                    <a:pt x="29" y="56"/>
                  </a:lnTo>
                  <a:lnTo>
                    <a:pt x="102" y="22"/>
                  </a:lnTo>
                  <a:lnTo>
                    <a:pt x="102" y="0"/>
                  </a:lnTo>
                </a:path>
              </a:pathLst>
            </a:custGeom>
            <a:solidFill>
              <a:srgbClr val="FFFFFF"/>
            </a:solidFill>
            <a:ln w="12700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84" name="Freeform 1042"/>
            <p:cNvSpPr>
              <a:spLocks/>
            </p:cNvSpPr>
            <p:nvPr/>
          </p:nvSpPr>
          <p:spPr bwMode="auto">
            <a:xfrm>
              <a:off x="3950" y="3788"/>
              <a:ext cx="182" cy="637"/>
            </a:xfrm>
            <a:custGeom>
              <a:avLst/>
              <a:gdLst>
                <a:gd name="T0" fmla="*/ 181 w 182"/>
                <a:gd name="T1" fmla="*/ 636 h 637"/>
                <a:gd name="T2" fmla="*/ 181 w 182"/>
                <a:gd name="T3" fmla="*/ 636 h 637"/>
                <a:gd name="T4" fmla="*/ 129 w 182"/>
                <a:gd name="T5" fmla="*/ 355 h 637"/>
                <a:gd name="T6" fmla="*/ 88 w 182"/>
                <a:gd name="T7" fmla="*/ 253 h 637"/>
                <a:gd name="T8" fmla="*/ 34 w 182"/>
                <a:gd name="T9" fmla="*/ 0 h 637"/>
                <a:gd name="T10" fmla="*/ 18 w 182"/>
                <a:gd name="T11" fmla="*/ 27 h 637"/>
                <a:gd name="T12" fmla="*/ 0 w 182"/>
                <a:gd name="T13" fmla="*/ 271 h 637"/>
                <a:gd name="T14" fmla="*/ 82 w 182"/>
                <a:gd name="T15" fmla="*/ 627 h 637"/>
                <a:gd name="T16" fmla="*/ 181 w 182"/>
                <a:gd name="T17" fmla="*/ 636 h 637"/>
                <a:gd name="T18" fmla="*/ 181 w 182"/>
                <a:gd name="T19" fmla="*/ 636 h 6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2"/>
                <a:gd name="T31" fmla="*/ 0 h 637"/>
                <a:gd name="T32" fmla="*/ 182 w 182"/>
                <a:gd name="T33" fmla="*/ 637 h 63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2" h="637">
                  <a:moveTo>
                    <a:pt x="181" y="636"/>
                  </a:moveTo>
                  <a:lnTo>
                    <a:pt x="181" y="636"/>
                  </a:lnTo>
                  <a:lnTo>
                    <a:pt x="129" y="355"/>
                  </a:lnTo>
                  <a:lnTo>
                    <a:pt x="88" y="253"/>
                  </a:lnTo>
                  <a:lnTo>
                    <a:pt x="34" y="0"/>
                  </a:lnTo>
                  <a:lnTo>
                    <a:pt x="18" y="27"/>
                  </a:lnTo>
                  <a:lnTo>
                    <a:pt x="0" y="271"/>
                  </a:lnTo>
                  <a:lnTo>
                    <a:pt x="82" y="627"/>
                  </a:lnTo>
                  <a:lnTo>
                    <a:pt x="181" y="636"/>
                  </a:lnTo>
                </a:path>
              </a:pathLst>
            </a:custGeom>
            <a:solidFill>
              <a:srgbClr val="FFFFFF"/>
            </a:solidFill>
            <a:ln w="12700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85" name="Freeform 1043"/>
            <p:cNvSpPr>
              <a:spLocks/>
            </p:cNvSpPr>
            <p:nvPr/>
          </p:nvSpPr>
          <p:spPr bwMode="auto">
            <a:xfrm>
              <a:off x="3512" y="4411"/>
              <a:ext cx="1047" cy="434"/>
            </a:xfrm>
            <a:custGeom>
              <a:avLst/>
              <a:gdLst>
                <a:gd name="T0" fmla="*/ 0 w 1047"/>
                <a:gd name="T1" fmla="*/ 433 h 434"/>
                <a:gd name="T2" fmla="*/ 0 w 1047"/>
                <a:gd name="T3" fmla="*/ 433 h 434"/>
                <a:gd name="T4" fmla="*/ 177 w 1047"/>
                <a:gd name="T5" fmla="*/ 253 h 434"/>
                <a:gd name="T6" fmla="*/ 266 w 1047"/>
                <a:gd name="T7" fmla="*/ 155 h 434"/>
                <a:gd name="T8" fmla="*/ 405 w 1047"/>
                <a:gd name="T9" fmla="*/ 0 h 434"/>
                <a:gd name="T10" fmla="*/ 1031 w 1047"/>
                <a:gd name="T11" fmla="*/ 36 h 434"/>
                <a:gd name="T12" fmla="*/ 1046 w 1047"/>
                <a:gd name="T13" fmla="*/ 69 h 434"/>
                <a:gd name="T14" fmla="*/ 1042 w 1047"/>
                <a:gd name="T15" fmla="*/ 97 h 434"/>
                <a:gd name="T16" fmla="*/ 1028 w 1047"/>
                <a:gd name="T17" fmla="*/ 130 h 434"/>
                <a:gd name="T18" fmla="*/ 962 w 1047"/>
                <a:gd name="T19" fmla="*/ 160 h 434"/>
                <a:gd name="T20" fmla="*/ 932 w 1047"/>
                <a:gd name="T21" fmla="*/ 192 h 434"/>
                <a:gd name="T22" fmla="*/ 733 w 1047"/>
                <a:gd name="T23" fmla="*/ 433 h 434"/>
                <a:gd name="T24" fmla="*/ 0 w 1047"/>
                <a:gd name="T25" fmla="*/ 433 h 434"/>
                <a:gd name="T26" fmla="*/ 0 w 1047"/>
                <a:gd name="T27" fmla="*/ 433 h 4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047"/>
                <a:gd name="T43" fmla="*/ 0 h 434"/>
                <a:gd name="T44" fmla="*/ 1047 w 1047"/>
                <a:gd name="T45" fmla="*/ 434 h 43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047" h="434">
                  <a:moveTo>
                    <a:pt x="0" y="433"/>
                  </a:moveTo>
                  <a:lnTo>
                    <a:pt x="0" y="433"/>
                  </a:lnTo>
                  <a:lnTo>
                    <a:pt x="177" y="253"/>
                  </a:lnTo>
                  <a:lnTo>
                    <a:pt x="266" y="155"/>
                  </a:lnTo>
                  <a:lnTo>
                    <a:pt x="405" y="0"/>
                  </a:lnTo>
                  <a:lnTo>
                    <a:pt x="1031" y="36"/>
                  </a:lnTo>
                  <a:lnTo>
                    <a:pt x="1046" y="69"/>
                  </a:lnTo>
                  <a:lnTo>
                    <a:pt x="1042" y="97"/>
                  </a:lnTo>
                  <a:lnTo>
                    <a:pt x="1028" y="130"/>
                  </a:lnTo>
                  <a:lnTo>
                    <a:pt x="962" y="160"/>
                  </a:lnTo>
                  <a:lnTo>
                    <a:pt x="932" y="192"/>
                  </a:lnTo>
                  <a:lnTo>
                    <a:pt x="733" y="433"/>
                  </a:lnTo>
                  <a:lnTo>
                    <a:pt x="0" y="433"/>
                  </a:lnTo>
                </a:path>
              </a:pathLst>
            </a:custGeom>
            <a:solidFill>
              <a:srgbClr val="FFFFFF"/>
            </a:solidFill>
            <a:ln w="12700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86" name="Freeform 1044"/>
            <p:cNvSpPr>
              <a:spLocks/>
            </p:cNvSpPr>
            <p:nvPr/>
          </p:nvSpPr>
          <p:spPr bwMode="auto">
            <a:xfrm>
              <a:off x="4061" y="4541"/>
              <a:ext cx="390" cy="304"/>
            </a:xfrm>
            <a:custGeom>
              <a:avLst/>
              <a:gdLst>
                <a:gd name="T0" fmla="*/ 332 w 390"/>
                <a:gd name="T1" fmla="*/ 0 h 304"/>
                <a:gd name="T2" fmla="*/ 332 w 390"/>
                <a:gd name="T3" fmla="*/ 0 h 304"/>
                <a:gd name="T4" fmla="*/ 371 w 390"/>
                <a:gd name="T5" fmla="*/ 96 h 304"/>
                <a:gd name="T6" fmla="*/ 371 w 390"/>
                <a:gd name="T7" fmla="*/ 206 h 304"/>
                <a:gd name="T8" fmla="*/ 389 w 390"/>
                <a:gd name="T9" fmla="*/ 303 h 304"/>
                <a:gd name="T10" fmla="*/ 228 w 390"/>
                <a:gd name="T11" fmla="*/ 303 h 304"/>
                <a:gd name="T12" fmla="*/ 150 w 390"/>
                <a:gd name="T13" fmla="*/ 273 h 304"/>
                <a:gd name="T14" fmla="*/ 73 w 390"/>
                <a:gd name="T15" fmla="*/ 183 h 304"/>
                <a:gd name="T16" fmla="*/ 0 w 390"/>
                <a:gd name="T17" fmla="*/ 105 h 304"/>
                <a:gd name="T18" fmla="*/ 11 w 390"/>
                <a:gd name="T19" fmla="*/ 96 h 304"/>
                <a:gd name="T20" fmla="*/ 33 w 390"/>
                <a:gd name="T21" fmla="*/ 96 h 304"/>
                <a:gd name="T22" fmla="*/ 214 w 390"/>
                <a:gd name="T23" fmla="*/ 183 h 304"/>
                <a:gd name="T24" fmla="*/ 166 w 390"/>
                <a:gd name="T25" fmla="*/ 123 h 304"/>
                <a:gd name="T26" fmla="*/ 95 w 390"/>
                <a:gd name="T27" fmla="*/ 77 h 304"/>
                <a:gd name="T28" fmla="*/ 89 w 390"/>
                <a:gd name="T29" fmla="*/ 59 h 304"/>
                <a:gd name="T30" fmla="*/ 114 w 390"/>
                <a:gd name="T31" fmla="*/ 50 h 304"/>
                <a:gd name="T32" fmla="*/ 254 w 390"/>
                <a:gd name="T33" fmla="*/ 118 h 304"/>
                <a:gd name="T34" fmla="*/ 289 w 390"/>
                <a:gd name="T35" fmla="*/ 156 h 304"/>
                <a:gd name="T36" fmla="*/ 316 w 390"/>
                <a:gd name="T37" fmla="*/ 101 h 304"/>
                <a:gd name="T38" fmla="*/ 316 w 390"/>
                <a:gd name="T39" fmla="*/ 8 h 304"/>
                <a:gd name="T40" fmla="*/ 332 w 390"/>
                <a:gd name="T41" fmla="*/ 0 h 304"/>
                <a:gd name="T42" fmla="*/ 332 w 390"/>
                <a:gd name="T43" fmla="*/ 0 h 30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90"/>
                <a:gd name="T67" fmla="*/ 0 h 304"/>
                <a:gd name="T68" fmla="*/ 390 w 390"/>
                <a:gd name="T69" fmla="*/ 304 h 30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90" h="304">
                  <a:moveTo>
                    <a:pt x="332" y="0"/>
                  </a:moveTo>
                  <a:lnTo>
                    <a:pt x="332" y="0"/>
                  </a:lnTo>
                  <a:lnTo>
                    <a:pt x="371" y="96"/>
                  </a:lnTo>
                  <a:lnTo>
                    <a:pt x="371" y="206"/>
                  </a:lnTo>
                  <a:lnTo>
                    <a:pt x="389" y="303"/>
                  </a:lnTo>
                  <a:lnTo>
                    <a:pt x="228" y="303"/>
                  </a:lnTo>
                  <a:lnTo>
                    <a:pt x="150" y="273"/>
                  </a:lnTo>
                  <a:lnTo>
                    <a:pt x="73" y="183"/>
                  </a:lnTo>
                  <a:lnTo>
                    <a:pt x="0" y="105"/>
                  </a:lnTo>
                  <a:lnTo>
                    <a:pt x="11" y="96"/>
                  </a:lnTo>
                  <a:lnTo>
                    <a:pt x="33" y="96"/>
                  </a:lnTo>
                  <a:lnTo>
                    <a:pt x="214" y="183"/>
                  </a:lnTo>
                  <a:lnTo>
                    <a:pt x="166" y="123"/>
                  </a:lnTo>
                  <a:lnTo>
                    <a:pt x="95" y="77"/>
                  </a:lnTo>
                  <a:lnTo>
                    <a:pt x="89" y="59"/>
                  </a:lnTo>
                  <a:lnTo>
                    <a:pt x="114" y="50"/>
                  </a:lnTo>
                  <a:lnTo>
                    <a:pt x="254" y="118"/>
                  </a:lnTo>
                  <a:lnTo>
                    <a:pt x="289" y="156"/>
                  </a:lnTo>
                  <a:lnTo>
                    <a:pt x="316" y="101"/>
                  </a:lnTo>
                  <a:lnTo>
                    <a:pt x="316" y="8"/>
                  </a:lnTo>
                  <a:lnTo>
                    <a:pt x="332" y="0"/>
                  </a:lnTo>
                </a:path>
              </a:pathLst>
            </a:custGeom>
            <a:solidFill>
              <a:srgbClr val="FF8141"/>
            </a:solidFill>
            <a:ln w="12700" cap="rnd">
              <a:solidFill>
                <a:srgbClr val="FF814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87" name="Freeform 1045"/>
            <p:cNvSpPr>
              <a:spLocks/>
            </p:cNvSpPr>
            <p:nvPr/>
          </p:nvSpPr>
          <p:spPr bwMode="auto">
            <a:xfrm>
              <a:off x="3831" y="4118"/>
              <a:ext cx="249" cy="301"/>
            </a:xfrm>
            <a:custGeom>
              <a:avLst/>
              <a:gdLst>
                <a:gd name="T0" fmla="*/ 248 w 249"/>
                <a:gd name="T1" fmla="*/ 297 h 301"/>
                <a:gd name="T2" fmla="*/ 248 w 249"/>
                <a:gd name="T3" fmla="*/ 297 h 301"/>
                <a:gd name="T4" fmla="*/ 15 w 249"/>
                <a:gd name="T5" fmla="*/ 0 h 301"/>
                <a:gd name="T6" fmla="*/ 0 w 249"/>
                <a:gd name="T7" fmla="*/ 9 h 301"/>
                <a:gd name="T8" fmla="*/ 227 w 249"/>
                <a:gd name="T9" fmla="*/ 300 h 301"/>
                <a:gd name="T10" fmla="*/ 248 w 249"/>
                <a:gd name="T11" fmla="*/ 297 h 301"/>
                <a:gd name="T12" fmla="*/ 248 w 249"/>
                <a:gd name="T13" fmla="*/ 297 h 3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9"/>
                <a:gd name="T22" fmla="*/ 0 h 301"/>
                <a:gd name="T23" fmla="*/ 249 w 249"/>
                <a:gd name="T24" fmla="*/ 301 h 30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9" h="301">
                  <a:moveTo>
                    <a:pt x="248" y="297"/>
                  </a:moveTo>
                  <a:lnTo>
                    <a:pt x="248" y="297"/>
                  </a:lnTo>
                  <a:lnTo>
                    <a:pt x="15" y="0"/>
                  </a:lnTo>
                  <a:lnTo>
                    <a:pt x="0" y="9"/>
                  </a:lnTo>
                  <a:lnTo>
                    <a:pt x="227" y="300"/>
                  </a:lnTo>
                  <a:lnTo>
                    <a:pt x="248" y="297"/>
                  </a:lnTo>
                </a:path>
              </a:pathLst>
            </a:custGeom>
            <a:solidFill>
              <a:srgbClr val="E1E1E1"/>
            </a:solidFill>
            <a:ln w="12700" cap="rnd">
              <a:solidFill>
                <a:srgbClr val="E1E1E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88" name="Freeform 1046"/>
            <p:cNvSpPr>
              <a:spLocks/>
            </p:cNvSpPr>
            <p:nvPr/>
          </p:nvSpPr>
          <p:spPr bwMode="auto">
            <a:xfrm>
              <a:off x="3697" y="4242"/>
              <a:ext cx="391" cy="338"/>
            </a:xfrm>
            <a:custGeom>
              <a:avLst/>
              <a:gdLst>
                <a:gd name="T0" fmla="*/ 390 w 391"/>
                <a:gd name="T1" fmla="*/ 125 h 338"/>
                <a:gd name="T2" fmla="*/ 390 w 391"/>
                <a:gd name="T3" fmla="*/ 125 h 338"/>
                <a:gd name="T4" fmla="*/ 301 w 391"/>
                <a:gd name="T5" fmla="*/ 105 h 338"/>
                <a:gd name="T6" fmla="*/ 370 w 391"/>
                <a:gd name="T7" fmla="*/ 176 h 338"/>
                <a:gd name="T8" fmla="*/ 225 w 391"/>
                <a:gd name="T9" fmla="*/ 169 h 338"/>
                <a:gd name="T10" fmla="*/ 60 w 391"/>
                <a:gd name="T11" fmla="*/ 337 h 338"/>
                <a:gd name="T12" fmla="*/ 4 w 391"/>
                <a:gd name="T13" fmla="*/ 314 h 338"/>
                <a:gd name="T14" fmla="*/ 0 w 391"/>
                <a:gd name="T15" fmla="*/ 288 h 338"/>
                <a:gd name="T16" fmla="*/ 24 w 391"/>
                <a:gd name="T17" fmla="*/ 219 h 338"/>
                <a:gd name="T18" fmla="*/ 91 w 391"/>
                <a:gd name="T19" fmla="*/ 151 h 338"/>
                <a:gd name="T20" fmla="*/ 81 w 391"/>
                <a:gd name="T21" fmla="*/ 105 h 338"/>
                <a:gd name="T22" fmla="*/ 92 w 391"/>
                <a:gd name="T23" fmla="*/ 65 h 338"/>
                <a:gd name="T24" fmla="*/ 127 w 391"/>
                <a:gd name="T25" fmla="*/ 40 h 338"/>
                <a:gd name="T26" fmla="*/ 141 w 391"/>
                <a:gd name="T27" fmla="*/ 8 h 338"/>
                <a:gd name="T28" fmla="*/ 159 w 391"/>
                <a:gd name="T29" fmla="*/ 0 h 338"/>
                <a:gd name="T30" fmla="*/ 220 w 391"/>
                <a:gd name="T31" fmla="*/ 0 h 338"/>
                <a:gd name="T32" fmla="*/ 250 w 391"/>
                <a:gd name="T33" fmla="*/ 4 h 338"/>
                <a:gd name="T34" fmla="*/ 390 w 391"/>
                <a:gd name="T35" fmla="*/ 106 h 338"/>
                <a:gd name="T36" fmla="*/ 390 w 391"/>
                <a:gd name="T37" fmla="*/ 125 h 338"/>
                <a:gd name="T38" fmla="*/ 390 w 391"/>
                <a:gd name="T39" fmla="*/ 125 h 33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91"/>
                <a:gd name="T61" fmla="*/ 0 h 338"/>
                <a:gd name="T62" fmla="*/ 391 w 391"/>
                <a:gd name="T63" fmla="*/ 338 h 33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91" h="338">
                  <a:moveTo>
                    <a:pt x="390" y="125"/>
                  </a:moveTo>
                  <a:lnTo>
                    <a:pt x="390" y="125"/>
                  </a:lnTo>
                  <a:lnTo>
                    <a:pt x="301" y="105"/>
                  </a:lnTo>
                  <a:lnTo>
                    <a:pt x="370" y="176"/>
                  </a:lnTo>
                  <a:lnTo>
                    <a:pt x="225" y="169"/>
                  </a:lnTo>
                  <a:lnTo>
                    <a:pt x="60" y="337"/>
                  </a:lnTo>
                  <a:lnTo>
                    <a:pt x="4" y="314"/>
                  </a:lnTo>
                  <a:lnTo>
                    <a:pt x="0" y="288"/>
                  </a:lnTo>
                  <a:lnTo>
                    <a:pt x="24" y="219"/>
                  </a:lnTo>
                  <a:lnTo>
                    <a:pt x="91" y="151"/>
                  </a:lnTo>
                  <a:lnTo>
                    <a:pt x="81" y="105"/>
                  </a:lnTo>
                  <a:lnTo>
                    <a:pt x="92" y="65"/>
                  </a:lnTo>
                  <a:lnTo>
                    <a:pt x="127" y="40"/>
                  </a:lnTo>
                  <a:lnTo>
                    <a:pt x="141" y="8"/>
                  </a:lnTo>
                  <a:lnTo>
                    <a:pt x="159" y="0"/>
                  </a:lnTo>
                  <a:lnTo>
                    <a:pt x="220" y="0"/>
                  </a:lnTo>
                  <a:lnTo>
                    <a:pt x="250" y="4"/>
                  </a:lnTo>
                  <a:lnTo>
                    <a:pt x="390" y="106"/>
                  </a:lnTo>
                  <a:lnTo>
                    <a:pt x="390" y="125"/>
                  </a:lnTo>
                </a:path>
              </a:pathLst>
            </a:custGeom>
            <a:solidFill>
              <a:srgbClr val="FF8141"/>
            </a:solidFill>
            <a:ln w="12700" cap="rnd">
              <a:solidFill>
                <a:srgbClr val="FF814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89" name="Freeform 1047"/>
            <p:cNvSpPr>
              <a:spLocks/>
            </p:cNvSpPr>
            <p:nvPr/>
          </p:nvSpPr>
          <p:spPr bwMode="auto">
            <a:xfrm>
              <a:off x="3766" y="2935"/>
              <a:ext cx="464" cy="625"/>
            </a:xfrm>
            <a:custGeom>
              <a:avLst/>
              <a:gdLst>
                <a:gd name="T0" fmla="*/ 60 w 464"/>
                <a:gd name="T1" fmla="*/ 523 h 625"/>
                <a:gd name="T2" fmla="*/ 60 w 464"/>
                <a:gd name="T3" fmla="*/ 523 h 625"/>
                <a:gd name="T4" fmla="*/ 87 w 464"/>
                <a:gd name="T5" fmla="*/ 563 h 625"/>
                <a:gd name="T6" fmla="*/ 110 w 464"/>
                <a:gd name="T7" fmla="*/ 581 h 625"/>
                <a:gd name="T8" fmla="*/ 198 w 464"/>
                <a:gd name="T9" fmla="*/ 624 h 625"/>
                <a:gd name="T10" fmla="*/ 274 w 464"/>
                <a:gd name="T11" fmla="*/ 624 h 625"/>
                <a:gd name="T12" fmla="*/ 310 w 464"/>
                <a:gd name="T13" fmla="*/ 584 h 625"/>
                <a:gd name="T14" fmla="*/ 376 w 464"/>
                <a:gd name="T15" fmla="*/ 584 h 625"/>
                <a:gd name="T16" fmla="*/ 426 w 464"/>
                <a:gd name="T17" fmla="*/ 561 h 625"/>
                <a:gd name="T18" fmla="*/ 438 w 464"/>
                <a:gd name="T19" fmla="*/ 549 h 625"/>
                <a:gd name="T20" fmla="*/ 446 w 464"/>
                <a:gd name="T21" fmla="*/ 531 h 625"/>
                <a:gd name="T22" fmla="*/ 459 w 464"/>
                <a:gd name="T23" fmla="*/ 469 h 625"/>
                <a:gd name="T24" fmla="*/ 463 w 464"/>
                <a:gd name="T25" fmla="*/ 408 h 625"/>
                <a:gd name="T26" fmla="*/ 463 w 464"/>
                <a:gd name="T27" fmla="*/ 354 h 625"/>
                <a:gd name="T28" fmla="*/ 456 w 464"/>
                <a:gd name="T29" fmla="*/ 301 h 625"/>
                <a:gd name="T30" fmla="*/ 450 w 464"/>
                <a:gd name="T31" fmla="*/ 255 h 625"/>
                <a:gd name="T32" fmla="*/ 434 w 464"/>
                <a:gd name="T33" fmla="*/ 189 h 625"/>
                <a:gd name="T34" fmla="*/ 321 w 464"/>
                <a:gd name="T35" fmla="*/ 91 h 625"/>
                <a:gd name="T36" fmla="*/ 216 w 464"/>
                <a:gd name="T37" fmla="*/ 73 h 625"/>
                <a:gd name="T38" fmla="*/ 103 w 464"/>
                <a:gd name="T39" fmla="*/ 0 h 625"/>
                <a:gd name="T40" fmla="*/ 83 w 464"/>
                <a:gd name="T41" fmla="*/ 77 h 625"/>
                <a:gd name="T42" fmla="*/ 0 w 464"/>
                <a:gd name="T43" fmla="*/ 417 h 625"/>
                <a:gd name="T44" fmla="*/ 53 w 464"/>
                <a:gd name="T45" fmla="*/ 504 h 625"/>
                <a:gd name="T46" fmla="*/ 60 w 464"/>
                <a:gd name="T47" fmla="*/ 523 h 625"/>
                <a:gd name="T48" fmla="*/ 60 w 464"/>
                <a:gd name="T49" fmla="*/ 523 h 62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64"/>
                <a:gd name="T76" fmla="*/ 0 h 625"/>
                <a:gd name="T77" fmla="*/ 464 w 464"/>
                <a:gd name="T78" fmla="*/ 625 h 62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64" h="625">
                  <a:moveTo>
                    <a:pt x="60" y="523"/>
                  </a:moveTo>
                  <a:lnTo>
                    <a:pt x="60" y="523"/>
                  </a:lnTo>
                  <a:lnTo>
                    <a:pt x="87" y="563"/>
                  </a:lnTo>
                  <a:lnTo>
                    <a:pt x="110" y="581"/>
                  </a:lnTo>
                  <a:lnTo>
                    <a:pt x="198" y="624"/>
                  </a:lnTo>
                  <a:lnTo>
                    <a:pt x="274" y="624"/>
                  </a:lnTo>
                  <a:lnTo>
                    <a:pt x="310" y="584"/>
                  </a:lnTo>
                  <a:lnTo>
                    <a:pt x="376" y="584"/>
                  </a:lnTo>
                  <a:lnTo>
                    <a:pt x="426" y="561"/>
                  </a:lnTo>
                  <a:lnTo>
                    <a:pt x="438" y="549"/>
                  </a:lnTo>
                  <a:lnTo>
                    <a:pt x="446" y="531"/>
                  </a:lnTo>
                  <a:lnTo>
                    <a:pt x="459" y="469"/>
                  </a:lnTo>
                  <a:lnTo>
                    <a:pt x="463" y="408"/>
                  </a:lnTo>
                  <a:lnTo>
                    <a:pt x="463" y="354"/>
                  </a:lnTo>
                  <a:lnTo>
                    <a:pt x="456" y="301"/>
                  </a:lnTo>
                  <a:lnTo>
                    <a:pt x="450" y="255"/>
                  </a:lnTo>
                  <a:lnTo>
                    <a:pt x="434" y="189"/>
                  </a:lnTo>
                  <a:lnTo>
                    <a:pt x="321" y="91"/>
                  </a:lnTo>
                  <a:lnTo>
                    <a:pt x="216" y="73"/>
                  </a:lnTo>
                  <a:lnTo>
                    <a:pt x="103" y="0"/>
                  </a:lnTo>
                  <a:lnTo>
                    <a:pt x="83" y="77"/>
                  </a:lnTo>
                  <a:lnTo>
                    <a:pt x="0" y="417"/>
                  </a:lnTo>
                  <a:lnTo>
                    <a:pt x="53" y="504"/>
                  </a:lnTo>
                  <a:lnTo>
                    <a:pt x="60" y="523"/>
                  </a:lnTo>
                </a:path>
              </a:pathLst>
            </a:custGeom>
            <a:solidFill>
              <a:srgbClr val="FF8141"/>
            </a:solidFill>
            <a:ln w="12700" cap="rnd">
              <a:solidFill>
                <a:srgbClr val="FF814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90" name="Freeform 1048"/>
            <p:cNvSpPr>
              <a:spLocks/>
            </p:cNvSpPr>
            <p:nvPr/>
          </p:nvSpPr>
          <p:spPr bwMode="auto">
            <a:xfrm>
              <a:off x="3787" y="3358"/>
              <a:ext cx="45" cy="47"/>
            </a:xfrm>
            <a:custGeom>
              <a:avLst/>
              <a:gdLst>
                <a:gd name="T0" fmla="*/ 39 w 45"/>
                <a:gd name="T1" fmla="*/ 6 h 47"/>
                <a:gd name="T2" fmla="*/ 39 w 45"/>
                <a:gd name="T3" fmla="*/ 6 h 47"/>
                <a:gd name="T4" fmla="*/ 44 w 45"/>
                <a:gd name="T5" fmla="*/ 10 h 47"/>
                <a:gd name="T6" fmla="*/ 44 w 45"/>
                <a:gd name="T7" fmla="*/ 22 h 47"/>
                <a:gd name="T8" fmla="*/ 31 w 45"/>
                <a:gd name="T9" fmla="*/ 46 h 47"/>
                <a:gd name="T10" fmla="*/ 8 w 45"/>
                <a:gd name="T11" fmla="*/ 33 h 47"/>
                <a:gd name="T12" fmla="*/ 0 w 45"/>
                <a:gd name="T13" fmla="*/ 8 h 47"/>
                <a:gd name="T14" fmla="*/ 22 w 45"/>
                <a:gd name="T15" fmla="*/ 0 h 47"/>
                <a:gd name="T16" fmla="*/ 32 w 45"/>
                <a:gd name="T17" fmla="*/ 0 h 47"/>
                <a:gd name="T18" fmla="*/ 39 w 45"/>
                <a:gd name="T19" fmla="*/ 6 h 47"/>
                <a:gd name="T20" fmla="*/ 39 w 45"/>
                <a:gd name="T21" fmla="*/ 6 h 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5"/>
                <a:gd name="T34" fmla="*/ 0 h 47"/>
                <a:gd name="T35" fmla="*/ 45 w 45"/>
                <a:gd name="T36" fmla="*/ 47 h 4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5" h="47">
                  <a:moveTo>
                    <a:pt x="39" y="6"/>
                  </a:moveTo>
                  <a:lnTo>
                    <a:pt x="39" y="6"/>
                  </a:lnTo>
                  <a:lnTo>
                    <a:pt x="44" y="10"/>
                  </a:lnTo>
                  <a:lnTo>
                    <a:pt x="44" y="22"/>
                  </a:lnTo>
                  <a:lnTo>
                    <a:pt x="31" y="46"/>
                  </a:lnTo>
                  <a:lnTo>
                    <a:pt x="8" y="33"/>
                  </a:lnTo>
                  <a:lnTo>
                    <a:pt x="0" y="8"/>
                  </a:lnTo>
                  <a:lnTo>
                    <a:pt x="22" y="0"/>
                  </a:lnTo>
                  <a:lnTo>
                    <a:pt x="32" y="0"/>
                  </a:lnTo>
                  <a:lnTo>
                    <a:pt x="39" y="6"/>
                  </a:lnTo>
                </a:path>
              </a:pathLst>
            </a:custGeom>
            <a:solidFill>
              <a:srgbClr val="A2A2A2"/>
            </a:solidFill>
            <a:ln w="12700" cap="rnd">
              <a:solidFill>
                <a:srgbClr val="A2A2A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91" name="Freeform 1049"/>
            <p:cNvSpPr>
              <a:spLocks/>
            </p:cNvSpPr>
            <p:nvPr/>
          </p:nvSpPr>
          <p:spPr bwMode="auto">
            <a:xfrm>
              <a:off x="3446" y="2789"/>
              <a:ext cx="870" cy="825"/>
            </a:xfrm>
            <a:custGeom>
              <a:avLst/>
              <a:gdLst>
                <a:gd name="T0" fmla="*/ 368 w 870"/>
                <a:gd name="T1" fmla="*/ 642 h 825"/>
                <a:gd name="T2" fmla="*/ 368 w 870"/>
                <a:gd name="T3" fmla="*/ 642 h 825"/>
                <a:gd name="T4" fmla="*/ 326 w 870"/>
                <a:gd name="T5" fmla="*/ 572 h 825"/>
                <a:gd name="T6" fmla="*/ 345 w 870"/>
                <a:gd name="T7" fmla="*/ 503 h 825"/>
                <a:gd name="T8" fmla="*/ 412 w 870"/>
                <a:gd name="T9" fmla="*/ 446 h 825"/>
                <a:gd name="T10" fmla="*/ 414 w 870"/>
                <a:gd name="T11" fmla="*/ 407 h 825"/>
                <a:gd name="T12" fmla="*/ 393 w 870"/>
                <a:gd name="T13" fmla="*/ 359 h 825"/>
                <a:gd name="T14" fmla="*/ 403 w 870"/>
                <a:gd name="T15" fmla="*/ 265 h 825"/>
                <a:gd name="T16" fmla="*/ 423 w 870"/>
                <a:gd name="T17" fmla="*/ 237 h 825"/>
                <a:gd name="T18" fmla="*/ 399 w 870"/>
                <a:gd name="T19" fmla="*/ 206 h 825"/>
                <a:gd name="T20" fmla="*/ 427 w 870"/>
                <a:gd name="T21" fmla="*/ 150 h 825"/>
                <a:gd name="T22" fmla="*/ 477 w 870"/>
                <a:gd name="T23" fmla="*/ 174 h 825"/>
                <a:gd name="T24" fmla="*/ 511 w 870"/>
                <a:gd name="T25" fmla="*/ 207 h 825"/>
                <a:gd name="T26" fmla="*/ 566 w 870"/>
                <a:gd name="T27" fmla="*/ 227 h 825"/>
                <a:gd name="T28" fmla="*/ 647 w 870"/>
                <a:gd name="T29" fmla="*/ 227 h 825"/>
                <a:gd name="T30" fmla="*/ 783 w 870"/>
                <a:gd name="T31" fmla="*/ 331 h 825"/>
                <a:gd name="T32" fmla="*/ 854 w 870"/>
                <a:gd name="T33" fmla="*/ 275 h 825"/>
                <a:gd name="T34" fmla="*/ 869 w 870"/>
                <a:gd name="T35" fmla="*/ 225 h 825"/>
                <a:gd name="T36" fmla="*/ 869 w 870"/>
                <a:gd name="T37" fmla="*/ 184 h 825"/>
                <a:gd name="T38" fmla="*/ 859 w 870"/>
                <a:gd name="T39" fmla="*/ 161 h 825"/>
                <a:gd name="T40" fmla="*/ 833 w 870"/>
                <a:gd name="T41" fmla="*/ 138 h 825"/>
                <a:gd name="T42" fmla="*/ 814 w 870"/>
                <a:gd name="T43" fmla="*/ 127 h 825"/>
                <a:gd name="T44" fmla="*/ 814 w 870"/>
                <a:gd name="T45" fmla="*/ 139 h 825"/>
                <a:gd name="T46" fmla="*/ 783 w 870"/>
                <a:gd name="T47" fmla="*/ 139 h 825"/>
                <a:gd name="T48" fmla="*/ 566 w 870"/>
                <a:gd name="T49" fmla="*/ 9 h 825"/>
                <a:gd name="T50" fmla="*/ 466 w 870"/>
                <a:gd name="T51" fmla="*/ 0 h 825"/>
                <a:gd name="T52" fmla="*/ 376 w 870"/>
                <a:gd name="T53" fmla="*/ 9 h 825"/>
                <a:gd name="T54" fmla="*/ 332 w 870"/>
                <a:gd name="T55" fmla="*/ 20 h 825"/>
                <a:gd name="T56" fmla="*/ 242 w 870"/>
                <a:gd name="T57" fmla="*/ 59 h 825"/>
                <a:gd name="T58" fmla="*/ 160 w 870"/>
                <a:gd name="T59" fmla="*/ 121 h 825"/>
                <a:gd name="T60" fmla="*/ 129 w 870"/>
                <a:gd name="T61" fmla="*/ 237 h 825"/>
                <a:gd name="T62" fmla="*/ 129 w 870"/>
                <a:gd name="T63" fmla="*/ 317 h 825"/>
                <a:gd name="T64" fmla="*/ 71 w 870"/>
                <a:gd name="T65" fmla="*/ 383 h 825"/>
                <a:gd name="T66" fmla="*/ 33 w 870"/>
                <a:gd name="T67" fmla="*/ 527 h 825"/>
                <a:gd name="T68" fmla="*/ 9 w 870"/>
                <a:gd name="T69" fmla="*/ 558 h 825"/>
                <a:gd name="T70" fmla="*/ 0 w 870"/>
                <a:gd name="T71" fmla="*/ 643 h 825"/>
                <a:gd name="T72" fmla="*/ 25 w 870"/>
                <a:gd name="T73" fmla="*/ 650 h 825"/>
                <a:gd name="T74" fmla="*/ 50 w 870"/>
                <a:gd name="T75" fmla="*/ 690 h 825"/>
                <a:gd name="T76" fmla="*/ 131 w 870"/>
                <a:gd name="T77" fmla="*/ 709 h 825"/>
                <a:gd name="T78" fmla="*/ 154 w 870"/>
                <a:gd name="T79" fmla="*/ 761 h 825"/>
                <a:gd name="T80" fmla="*/ 232 w 870"/>
                <a:gd name="T81" fmla="*/ 816 h 825"/>
                <a:gd name="T82" fmla="*/ 232 w 870"/>
                <a:gd name="T83" fmla="*/ 745 h 825"/>
                <a:gd name="T84" fmla="*/ 329 w 870"/>
                <a:gd name="T85" fmla="*/ 824 h 825"/>
                <a:gd name="T86" fmla="*/ 295 w 870"/>
                <a:gd name="T87" fmla="*/ 730 h 825"/>
                <a:gd name="T88" fmla="*/ 332 w 870"/>
                <a:gd name="T89" fmla="*/ 709 h 825"/>
                <a:gd name="T90" fmla="*/ 322 w 870"/>
                <a:gd name="T91" fmla="*/ 684 h 825"/>
                <a:gd name="T92" fmla="*/ 388 w 870"/>
                <a:gd name="T93" fmla="*/ 703 h 825"/>
                <a:gd name="T94" fmla="*/ 346 w 870"/>
                <a:gd name="T95" fmla="*/ 647 h 825"/>
                <a:gd name="T96" fmla="*/ 368 w 870"/>
                <a:gd name="T97" fmla="*/ 642 h 825"/>
                <a:gd name="T98" fmla="*/ 368 w 870"/>
                <a:gd name="T99" fmla="*/ 642 h 82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70"/>
                <a:gd name="T151" fmla="*/ 0 h 825"/>
                <a:gd name="T152" fmla="*/ 870 w 870"/>
                <a:gd name="T153" fmla="*/ 825 h 82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70" h="825">
                  <a:moveTo>
                    <a:pt x="368" y="642"/>
                  </a:moveTo>
                  <a:lnTo>
                    <a:pt x="368" y="642"/>
                  </a:lnTo>
                  <a:lnTo>
                    <a:pt x="326" y="572"/>
                  </a:lnTo>
                  <a:lnTo>
                    <a:pt x="345" y="503"/>
                  </a:lnTo>
                  <a:lnTo>
                    <a:pt x="412" y="446"/>
                  </a:lnTo>
                  <a:lnTo>
                    <a:pt x="414" y="407"/>
                  </a:lnTo>
                  <a:lnTo>
                    <a:pt x="393" y="359"/>
                  </a:lnTo>
                  <a:lnTo>
                    <a:pt x="403" y="265"/>
                  </a:lnTo>
                  <a:lnTo>
                    <a:pt x="423" y="237"/>
                  </a:lnTo>
                  <a:lnTo>
                    <a:pt x="399" y="206"/>
                  </a:lnTo>
                  <a:lnTo>
                    <a:pt x="427" y="150"/>
                  </a:lnTo>
                  <a:lnTo>
                    <a:pt x="477" y="174"/>
                  </a:lnTo>
                  <a:lnTo>
                    <a:pt x="511" y="207"/>
                  </a:lnTo>
                  <a:lnTo>
                    <a:pt x="566" y="227"/>
                  </a:lnTo>
                  <a:lnTo>
                    <a:pt x="647" y="227"/>
                  </a:lnTo>
                  <a:lnTo>
                    <a:pt x="783" y="331"/>
                  </a:lnTo>
                  <a:lnTo>
                    <a:pt x="854" y="275"/>
                  </a:lnTo>
                  <a:lnTo>
                    <a:pt x="869" y="225"/>
                  </a:lnTo>
                  <a:lnTo>
                    <a:pt x="869" y="184"/>
                  </a:lnTo>
                  <a:lnTo>
                    <a:pt x="859" y="161"/>
                  </a:lnTo>
                  <a:lnTo>
                    <a:pt x="833" y="138"/>
                  </a:lnTo>
                  <a:lnTo>
                    <a:pt x="814" y="127"/>
                  </a:lnTo>
                  <a:lnTo>
                    <a:pt x="814" y="139"/>
                  </a:lnTo>
                  <a:lnTo>
                    <a:pt x="783" y="139"/>
                  </a:lnTo>
                  <a:lnTo>
                    <a:pt x="566" y="9"/>
                  </a:lnTo>
                  <a:lnTo>
                    <a:pt x="466" y="0"/>
                  </a:lnTo>
                  <a:lnTo>
                    <a:pt x="376" y="9"/>
                  </a:lnTo>
                  <a:lnTo>
                    <a:pt x="332" y="20"/>
                  </a:lnTo>
                  <a:lnTo>
                    <a:pt x="242" y="59"/>
                  </a:lnTo>
                  <a:lnTo>
                    <a:pt x="160" y="121"/>
                  </a:lnTo>
                  <a:lnTo>
                    <a:pt x="129" y="237"/>
                  </a:lnTo>
                  <a:lnTo>
                    <a:pt x="129" y="317"/>
                  </a:lnTo>
                  <a:lnTo>
                    <a:pt x="71" y="383"/>
                  </a:lnTo>
                  <a:lnTo>
                    <a:pt x="33" y="527"/>
                  </a:lnTo>
                  <a:lnTo>
                    <a:pt x="9" y="558"/>
                  </a:lnTo>
                  <a:lnTo>
                    <a:pt x="0" y="643"/>
                  </a:lnTo>
                  <a:lnTo>
                    <a:pt x="25" y="650"/>
                  </a:lnTo>
                  <a:lnTo>
                    <a:pt x="50" y="690"/>
                  </a:lnTo>
                  <a:lnTo>
                    <a:pt x="131" y="709"/>
                  </a:lnTo>
                  <a:lnTo>
                    <a:pt x="154" y="761"/>
                  </a:lnTo>
                  <a:lnTo>
                    <a:pt x="232" y="816"/>
                  </a:lnTo>
                  <a:lnTo>
                    <a:pt x="232" y="745"/>
                  </a:lnTo>
                  <a:lnTo>
                    <a:pt x="329" y="824"/>
                  </a:lnTo>
                  <a:lnTo>
                    <a:pt x="295" y="730"/>
                  </a:lnTo>
                  <a:lnTo>
                    <a:pt x="332" y="709"/>
                  </a:lnTo>
                  <a:lnTo>
                    <a:pt x="322" y="684"/>
                  </a:lnTo>
                  <a:lnTo>
                    <a:pt x="388" y="703"/>
                  </a:lnTo>
                  <a:lnTo>
                    <a:pt x="346" y="647"/>
                  </a:lnTo>
                  <a:lnTo>
                    <a:pt x="368" y="642"/>
                  </a:lnTo>
                </a:path>
              </a:pathLst>
            </a:custGeom>
            <a:solidFill>
              <a:srgbClr val="FFFF80"/>
            </a:solidFill>
            <a:ln w="12700" cap="rnd">
              <a:solidFill>
                <a:srgbClr val="FFFF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92" name="Freeform 1050"/>
            <p:cNvSpPr>
              <a:spLocks/>
            </p:cNvSpPr>
            <p:nvPr/>
          </p:nvSpPr>
          <p:spPr bwMode="auto">
            <a:xfrm>
              <a:off x="3644" y="4428"/>
              <a:ext cx="105" cy="182"/>
            </a:xfrm>
            <a:custGeom>
              <a:avLst/>
              <a:gdLst>
                <a:gd name="T0" fmla="*/ 39 w 105"/>
                <a:gd name="T1" fmla="*/ 6 h 182"/>
                <a:gd name="T2" fmla="*/ 39 w 105"/>
                <a:gd name="T3" fmla="*/ 6 h 182"/>
                <a:gd name="T4" fmla="*/ 5 w 105"/>
                <a:gd name="T5" fmla="*/ 94 h 182"/>
                <a:gd name="T6" fmla="*/ 0 w 105"/>
                <a:gd name="T7" fmla="*/ 143 h 182"/>
                <a:gd name="T8" fmla="*/ 66 w 105"/>
                <a:gd name="T9" fmla="*/ 181 h 182"/>
                <a:gd name="T10" fmla="*/ 54 w 105"/>
                <a:gd name="T11" fmla="*/ 106 h 182"/>
                <a:gd name="T12" fmla="*/ 82 w 105"/>
                <a:gd name="T13" fmla="*/ 28 h 182"/>
                <a:gd name="T14" fmla="*/ 104 w 105"/>
                <a:gd name="T15" fmla="*/ 0 h 182"/>
                <a:gd name="T16" fmla="*/ 39 w 105"/>
                <a:gd name="T17" fmla="*/ 6 h 182"/>
                <a:gd name="T18" fmla="*/ 39 w 105"/>
                <a:gd name="T19" fmla="*/ 6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5"/>
                <a:gd name="T31" fmla="*/ 0 h 182"/>
                <a:gd name="T32" fmla="*/ 105 w 105"/>
                <a:gd name="T33" fmla="*/ 182 h 1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5" h="182">
                  <a:moveTo>
                    <a:pt x="39" y="6"/>
                  </a:moveTo>
                  <a:lnTo>
                    <a:pt x="39" y="6"/>
                  </a:lnTo>
                  <a:lnTo>
                    <a:pt x="5" y="94"/>
                  </a:lnTo>
                  <a:lnTo>
                    <a:pt x="0" y="143"/>
                  </a:lnTo>
                  <a:lnTo>
                    <a:pt x="66" y="181"/>
                  </a:lnTo>
                  <a:lnTo>
                    <a:pt x="54" y="106"/>
                  </a:lnTo>
                  <a:lnTo>
                    <a:pt x="82" y="28"/>
                  </a:lnTo>
                  <a:lnTo>
                    <a:pt x="104" y="0"/>
                  </a:lnTo>
                  <a:lnTo>
                    <a:pt x="39" y="6"/>
                  </a:lnTo>
                </a:path>
              </a:pathLst>
            </a:custGeom>
            <a:solidFill>
              <a:srgbClr val="FFFFFF"/>
            </a:solidFill>
            <a:ln w="12700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93" name="Line 1051"/>
            <p:cNvSpPr>
              <a:spLocks noChangeShapeType="1"/>
            </p:cNvSpPr>
            <p:nvPr/>
          </p:nvSpPr>
          <p:spPr bwMode="auto">
            <a:xfrm>
              <a:off x="3853" y="3248"/>
              <a:ext cx="23" cy="5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588"/>
            </a:p>
          </p:txBody>
        </p:sp>
        <p:sp>
          <p:nvSpPr>
            <p:cNvPr id="11294" name="Line 1052"/>
            <p:cNvSpPr>
              <a:spLocks noChangeShapeType="1"/>
            </p:cNvSpPr>
            <p:nvPr/>
          </p:nvSpPr>
          <p:spPr bwMode="auto">
            <a:xfrm>
              <a:off x="3860" y="3236"/>
              <a:ext cx="36" cy="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588"/>
            </a:p>
          </p:txBody>
        </p:sp>
        <p:sp>
          <p:nvSpPr>
            <p:cNvPr id="11295" name="Line 1053"/>
            <p:cNvSpPr>
              <a:spLocks noChangeShapeType="1"/>
            </p:cNvSpPr>
            <p:nvPr/>
          </p:nvSpPr>
          <p:spPr bwMode="auto">
            <a:xfrm>
              <a:off x="3876" y="3248"/>
              <a:ext cx="31" cy="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588"/>
            </a:p>
          </p:txBody>
        </p:sp>
        <p:sp>
          <p:nvSpPr>
            <p:cNvPr id="11296" name="Line 1054"/>
            <p:cNvSpPr>
              <a:spLocks noChangeShapeType="1"/>
            </p:cNvSpPr>
            <p:nvPr/>
          </p:nvSpPr>
          <p:spPr bwMode="auto">
            <a:xfrm>
              <a:off x="3898" y="3275"/>
              <a:ext cx="19" cy="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588"/>
            </a:p>
          </p:txBody>
        </p:sp>
        <p:sp>
          <p:nvSpPr>
            <p:cNvPr id="11297" name="Line 1055"/>
            <p:cNvSpPr>
              <a:spLocks noChangeShapeType="1"/>
            </p:cNvSpPr>
            <p:nvPr/>
          </p:nvSpPr>
          <p:spPr bwMode="auto">
            <a:xfrm>
              <a:off x="3916" y="3293"/>
              <a:ext cx="12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588"/>
            </a:p>
          </p:txBody>
        </p:sp>
        <p:sp>
          <p:nvSpPr>
            <p:cNvPr id="11298" name="Freeform 1056"/>
            <p:cNvSpPr>
              <a:spLocks/>
            </p:cNvSpPr>
            <p:nvPr/>
          </p:nvSpPr>
          <p:spPr bwMode="auto">
            <a:xfrm>
              <a:off x="3831" y="4118"/>
              <a:ext cx="115" cy="129"/>
            </a:xfrm>
            <a:custGeom>
              <a:avLst/>
              <a:gdLst>
                <a:gd name="T0" fmla="*/ 114 w 115"/>
                <a:gd name="T1" fmla="*/ 124 h 129"/>
                <a:gd name="T2" fmla="*/ 16 w 115"/>
                <a:gd name="T3" fmla="*/ 0 h 129"/>
                <a:gd name="T4" fmla="*/ 0 w 115"/>
                <a:gd name="T5" fmla="*/ 10 h 129"/>
                <a:gd name="T6" fmla="*/ 96 w 115"/>
                <a:gd name="T7" fmla="*/ 128 h 1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"/>
                <a:gd name="T13" fmla="*/ 0 h 129"/>
                <a:gd name="T14" fmla="*/ 115 w 115"/>
                <a:gd name="T15" fmla="*/ 129 h 1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" h="129">
                  <a:moveTo>
                    <a:pt x="114" y="124"/>
                  </a:moveTo>
                  <a:lnTo>
                    <a:pt x="16" y="0"/>
                  </a:lnTo>
                  <a:lnTo>
                    <a:pt x="0" y="10"/>
                  </a:lnTo>
                  <a:lnTo>
                    <a:pt x="96" y="12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299" name="Line 1057"/>
            <p:cNvSpPr>
              <a:spLocks noChangeShapeType="1"/>
            </p:cNvSpPr>
            <p:nvPr/>
          </p:nvSpPr>
          <p:spPr bwMode="auto">
            <a:xfrm>
              <a:off x="4037" y="4357"/>
              <a:ext cx="50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588"/>
            </a:p>
          </p:txBody>
        </p:sp>
        <p:sp>
          <p:nvSpPr>
            <p:cNvPr id="11300" name="Freeform 1058"/>
            <p:cNvSpPr>
              <a:spLocks/>
            </p:cNvSpPr>
            <p:nvPr/>
          </p:nvSpPr>
          <p:spPr bwMode="auto">
            <a:xfrm>
              <a:off x="4122" y="3383"/>
              <a:ext cx="86" cy="34"/>
            </a:xfrm>
            <a:custGeom>
              <a:avLst/>
              <a:gdLst>
                <a:gd name="T0" fmla="*/ 85 w 86"/>
                <a:gd name="T1" fmla="*/ 0 h 34"/>
                <a:gd name="T2" fmla="*/ 85 w 86"/>
                <a:gd name="T3" fmla="*/ 0 h 34"/>
                <a:gd name="T4" fmla="*/ 70 w 86"/>
                <a:gd name="T5" fmla="*/ 10 h 34"/>
                <a:gd name="T6" fmla="*/ 41 w 86"/>
                <a:gd name="T7" fmla="*/ 10 h 34"/>
                <a:gd name="T8" fmla="*/ 9 w 86"/>
                <a:gd name="T9" fmla="*/ 31 h 34"/>
                <a:gd name="T10" fmla="*/ 0 w 86"/>
                <a:gd name="T11" fmla="*/ 33 h 34"/>
                <a:gd name="T12" fmla="*/ 11 w 86"/>
                <a:gd name="T13" fmla="*/ 33 h 34"/>
                <a:gd name="T14" fmla="*/ 34 w 86"/>
                <a:gd name="T15" fmla="*/ 23 h 34"/>
                <a:gd name="T16" fmla="*/ 76 w 86"/>
                <a:gd name="T17" fmla="*/ 23 h 34"/>
                <a:gd name="T18" fmla="*/ 85 w 86"/>
                <a:gd name="T19" fmla="*/ 0 h 34"/>
                <a:gd name="T20" fmla="*/ 85 w 86"/>
                <a:gd name="T21" fmla="*/ 0 h 3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6"/>
                <a:gd name="T34" fmla="*/ 0 h 34"/>
                <a:gd name="T35" fmla="*/ 86 w 86"/>
                <a:gd name="T36" fmla="*/ 34 h 3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6" h="34">
                  <a:moveTo>
                    <a:pt x="85" y="0"/>
                  </a:moveTo>
                  <a:lnTo>
                    <a:pt x="85" y="0"/>
                  </a:lnTo>
                  <a:lnTo>
                    <a:pt x="70" y="10"/>
                  </a:lnTo>
                  <a:lnTo>
                    <a:pt x="41" y="10"/>
                  </a:lnTo>
                  <a:lnTo>
                    <a:pt x="9" y="31"/>
                  </a:lnTo>
                  <a:lnTo>
                    <a:pt x="0" y="33"/>
                  </a:lnTo>
                  <a:lnTo>
                    <a:pt x="11" y="33"/>
                  </a:lnTo>
                  <a:lnTo>
                    <a:pt x="34" y="23"/>
                  </a:lnTo>
                  <a:lnTo>
                    <a:pt x="76" y="23"/>
                  </a:lnTo>
                  <a:lnTo>
                    <a:pt x="85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01" name="Freeform 1059"/>
            <p:cNvSpPr>
              <a:spLocks/>
            </p:cNvSpPr>
            <p:nvPr/>
          </p:nvSpPr>
          <p:spPr bwMode="auto">
            <a:xfrm>
              <a:off x="4145" y="3428"/>
              <a:ext cx="56" cy="27"/>
            </a:xfrm>
            <a:custGeom>
              <a:avLst/>
              <a:gdLst>
                <a:gd name="T0" fmla="*/ 55 w 56"/>
                <a:gd name="T1" fmla="*/ 0 h 27"/>
                <a:gd name="T2" fmla="*/ 55 w 56"/>
                <a:gd name="T3" fmla="*/ 0 h 27"/>
                <a:gd name="T4" fmla="*/ 34 w 56"/>
                <a:gd name="T5" fmla="*/ 11 h 27"/>
                <a:gd name="T6" fmla="*/ 16 w 56"/>
                <a:gd name="T7" fmla="*/ 11 h 27"/>
                <a:gd name="T8" fmla="*/ 0 w 56"/>
                <a:gd name="T9" fmla="*/ 26 h 27"/>
                <a:gd name="T10" fmla="*/ 26 w 56"/>
                <a:gd name="T11" fmla="*/ 26 h 27"/>
                <a:gd name="T12" fmla="*/ 55 w 56"/>
                <a:gd name="T13" fmla="*/ 2 h 27"/>
                <a:gd name="T14" fmla="*/ 55 w 56"/>
                <a:gd name="T15" fmla="*/ 0 h 27"/>
                <a:gd name="T16" fmla="*/ 55 w 56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27"/>
                <a:gd name="T29" fmla="*/ 56 w 56"/>
                <a:gd name="T30" fmla="*/ 27 h 2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27">
                  <a:moveTo>
                    <a:pt x="55" y="0"/>
                  </a:moveTo>
                  <a:lnTo>
                    <a:pt x="55" y="0"/>
                  </a:lnTo>
                  <a:lnTo>
                    <a:pt x="34" y="11"/>
                  </a:lnTo>
                  <a:lnTo>
                    <a:pt x="16" y="11"/>
                  </a:lnTo>
                  <a:lnTo>
                    <a:pt x="0" y="26"/>
                  </a:lnTo>
                  <a:lnTo>
                    <a:pt x="26" y="26"/>
                  </a:lnTo>
                  <a:lnTo>
                    <a:pt x="55" y="2"/>
                  </a:lnTo>
                  <a:lnTo>
                    <a:pt x="55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02" name="Freeform 1060"/>
            <p:cNvSpPr>
              <a:spLocks/>
            </p:cNvSpPr>
            <p:nvPr/>
          </p:nvSpPr>
          <p:spPr bwMode="auto">
            <a:xfrm>
              <a:off x="4139" y="3290"/>
              <a:ext cx="92" cy="54"/>
            </a:xfrm>
            <a:custGeom>
              <a:avLst/>
              <a:gdLst>
                <a:gd name="T0" fmla="*/ 89 w 92"/>
                <a:gd name="T1" fmla="*/ 0 h 54"/>
                <a:gd name="T2" fmla="*/ 89 w 92"/>
                <a:gd name="T3" fmla="*/ 0 h 54"/>
                <a:gd name="T4" fmla="*/ 62 w 92"/>
                <a:gd name="T5" fmla="*/ 33 h 54"/>
                <a:gd name="T6" fmla="*/ 24 w 92"/>
                <a:gd name="T7" fmla="*/ 33 h 54"/>
                <a:gd name="T8" fmla="*/ 0 w 92"/>
                <a:gd name="T9" fmla="*/ 47 h 54"/>
                <a:gd name="T10" fmla="*/ 29 w 92"/>
                <a:gd name="T11" fmla="*/ 38 h 54"/>
                <a:gd name="T12" fmla="*/ 66 w 92"/>
                <a:gd name="T13" fmla="*/ 53 h 54"/>
                <a:gd name="T14" fmla="*/ 66 w 92"/>
                <a:gd name="T15" fmla="*/ 35 h 54"/>
                <a:gd name="T16" fmla="*/ 91 w 92"/>
                <a:gd name="T17" fmla="*/ 3 h 54"/>
                <a:gd name="T18" fmla="*/ 89 w 92"/>
                <a:gd name="T19" fmla="*/ 0 h 54"/>
                <a:gd name="T20" fmla="*/ 89 w 92"/>
                <a:gd name="T21" fmla="*/ 0 h 5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92"/>
                <a:gd name="T34" fmla="*/ 0 h 54"/>
                <a:gd name="T35" fmla="*/ 92 w 92"/>
                <a:gd name="T36" fmla="*/ 54 h 5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92" h="54">
                  <a:moveTo>
                    <a:pt x="89" y="0"/>
                  </a:moveTo>
                  <a:lnTo>
                    <a:pt x="89" y="0"/>
                  </a:lnTo>
                  <a:lnTo>
                    <a:pt x="62" y="33"/>
                  </a:lnTo>
                  <a:lnTo>
                    <a:pt x="24" y="33"/>
                  </a:lnTo>
                  <a:lnTo>
                    <a:pt x="0" y="47"/>
                  </a:lnTo>
                  <a:lnTo>
                    <a:pt x="29" y="38"/>
                  </a:lnTo>
                  <a:lnTo>
                    <a:pt x="66" y="53"/>
                  </a:lnTo>
                  <a:lnTo>
                    <a:pt x="66" y="35"/>
                  </a:lnTo>
                  <a:lnTo>
                    <a:pt x="91" y="3"/>
                  </a:lnTo>
                  <a:lnTo>
                    <a:pt x="89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03" name="Freeform 1061"/>
            <p:cNvSpPr>
              <a:spLocks/>
            </p:cNvSpPr>
            <p:nvPr/>
          </p:nvSpPr>
          <p:spPr bwMode="auto">
            <a:xfrm>
              <a:off x="4153" y="3157"/>
              <a:ext cx="110" cy="137"/>
            </a:xfrm>
            <a:custGeom>
              <a:avLst/>
              <a:gdLst>
                <a:gd name="T0" fmla="*/ 15 w 110"/>
                <a:gd name="T1" fmla="*/ 37 h 137"/>
                <a:gd name="T2" fmla="*/ 15 w 110"/>
                <a:gd name="T3" fmla="*/ 37 h 137"/>
                <a:gd name="T4" fmla="*/ 39 w 110"/>
                <a:gd name="T5" fmla="*/ 85 h 137"/>
                <a:gd name="T6" fmla="*/ 56 w 110"/>
                <a:gd name="T7" fmla="*/ 93 h 137"/>
                <a:gd name="T8" fmla="*/ 75 w 110"/>
                <a:gd name="T9" fmla="*/ 87 h 137"/>
                <a:gd name="T10" fmla="*/ 93 w 110"/>
                <a:gd name="T11" fmla="*/ 70 h 137"/>
                <a:gd name="T12" fmla="*/ 104 w 110"/>
                <a:gd name="T13" fmla="*/ 47 h 137"/>
                <a:gd name="T14" fmla="*/ 104 w 110"/>
                <a:gd name="T15" fmla="*/ 29 h 137"/>
                <a:gd name="T16" fmla="*/ 104 w 110"/>
                <a:gd name="T17" fmla="*/ 2 h 137"/>
                <a:gd name="T18" fmla="*/ 109 w 110"/>
                <a:gd name="T19" fmla="*/ 20 h 137"/>
                <a:gd name="T20" fmla="*/ 109 w 110"/>
                <a:gd name="T21" fmla="*/ 47 h 137"/>
                <a:gd name="T22" fmla="*/ 103 w 110"/>
                <a:gd name="T23" fmla="*/ 70 h 137"/>
                <a:gd name="T24" fmla="*/ 92 w 110"/>
                <a:gd name="T25" fmla="*/ 85 h 137"/>
                <a:gd name="T26" fmla="*/ 69 w 110"/>
                <a:gd name="T27" fmla="*/ 102 h 137"/>
                <a:gd name="T28" fmla="*/ 61 w 110"/>
                <a:gd name="T29" fmla="*/ 108 h 137"/>
                <a:gd name="T30" fmla="*/ 79 w 110"/>
                <a:gd name="T31" fmla="*/ 133 h 137"/>
                <a:gd name="T32" fmla="*/ 77 w 110"/>
                <a:gd name="T33" fmla="*/ 136 h 137"/>
                <a:gd name="T34" fmla="*/ 48 w 110"/>
                <a:gd name="T35" fmla="*/ 108 h 137"/>
                <a:gd name="T36" fmla="*/ 28 w 110"/>
                <a:gd name="T37" fmla="*/ 82 h 137"/>
                <a:gd name="T38" fmla="*/ 13 w 110"/>
                <a:gd name="T39" fmla="*/ 51 h 137"/>
                <a:gd name="T40" fmla="*/ 3 w 110"/>
                <a:gd name="T41" fmla="*/ 20 h 137"/>
                <a:gd name="T42" fmla="*/ 0 w 110"/>
                <a:gd name="T43" fmla="*/ 0 h 137"/>
                <a:gd name="T44" fmla="*/ 13 w 110"/>
                <a:gd name="T45" fmla="*/ 17 h 137"/>
                <a:gd name="T46" fmla="*/ 34 w 110"/>
                <a:gd name="T47" fmla="*/ 23 h 137"/>
                <a:gd name="T48" fmla="*/ 58 w 110"/>
                <a:gd name="T49" fmla="*/ 20 h 137"/>
                <a:gd name="T50" fmla="*/ 45 w 110"/>
                <a:gd name="T51" fmla="*/ 33 h 137"/>
                <a:gd name="T52" fmla="*/ 48 w 110"/>
                <a:gd name="T53" fmla="*/ 37 h 137"/>
                <a:gd name="T54" fmla="*/ 26 w 110"/>
                <a:gd name="T55" fmla="*/ 37 h 137"/>
                <a:gd name="T56" fmla="*/ 15 w 110"/>
                <a:gd name="T57" fmla="*/ 37 h 137"/>
                <a:gd name="T58" fmla="*/ 15 w 110"/>
                <a:gd name="T59" fmla="*/ 37 h 13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0"/>
                <a:gd name="T91" fmla="*/ 0 h 137"/>
                <a:gd name="T92" fmla="*/ 110 w 110"/>
                <a:gd name="T93" fmla="*/ 137 h 13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0" h="137">
                  <a:moveTo>
                    <a:pt x="15" y="37"/>
                  </a:moveTo>
                  <a:lnTo>
                    <a:pt x="15" y="37"/>
                  </a:lnTo>
                  <a:lnTo>
                    <a:pt x="39" y="85"/>
                  </a:lnTo>
                  <a:lnTo>
                    <a:pt x="56" y="93"/>
                  </a:lnTo>
                  <a:lnTo>
                    <a:pt x="75" y="87"/>
                  </a:lnTo>
                  <a:lnTo>
                    <a:pt x="93" y="70"/>
                  </a:lnTo>
                  <a:lnTo>
                    <a:pt x="104" y="47"/>
                  </a:lnTo>
                  <a:lnTo>
                    <a:pt x="104" y="29"/>
                  </a:lnTo>
                  <a:lnTo>
                    <a:pt x="104" y="2"/>
                  </a:lnTo>
                  <a:lnTo>
                    <a:pt x="109" y="20"/>
                  </a:lnTo>
                  <a:lnTo>
                    <a:pt x="109" y="47"/>
                  </a:lnTo>
                  <a:lnTo>
                    <a:pt x="103" y="70"/>
                  </a:lnTo>
                  <a:lnTo>
                    <a:pt x="92" y="85"/>
                  </a:lnTo>
                  <a:lnTo>
                    <a:pt x="69" y="102"/>
                  </a:lnTo>
                  <a:lnTo>
                    <a:pt x="61" y="108"/>
                  </a:lnTo>
                  <a:lnTo>
                    <a:pt x="79" y="133"/>
                  </a:lnTo>
                  <a:lnTo>
                    <a:pt x="77" y="136"/>
                  </a:lnTo>
                  <a:lnTo>
                    <a:pt x="48" y="108"/>
                  </a:lnTo>
                  <a:lnTo>
                    <a:pt x="28" y="82"/>
                  </a:lnTo>
                  <a:lnTo>
                    <a:pt x="13" y="51"/>
                  </a:lnTo>
                  <a:lnTo>
                    <a:pt x="3" y="20"/>
                  </a:lnTo>
                  <a:lnTo>
                    <a:pt x="0" y="0"/>
                  </a:lnTo>
                  <a:lnTo>
                    <a:pt x="13" y="17"/>
                  </a:lnTo>
                  <a:lnTo>
                    <a:pt x="34" y="23"/>
                  </a:lnTo>
                  <a:lnTo>
                    <a:pt x="58" y="20"/>
                  </a:lnTo>
                  <a:lnTo>
                    <a:pt x="45" y="33"/>
                  </a:lnTo>
                  <a:lnTo>
                    <a:pt x="48" y="37"/>
                  </a:lnTo>
                  <a:lnTo>
                    <a:pt x="26" y="37"/>
                  </a:lnTo>
                  <a:lnTo>
                    <a:pt x="15" y="37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04" name="Freeform 1062"/>
            <p:cNvSpPr>
              <a:spLocks/>
            </p:cNvSpPr>
            <p:nvPr/>
          </p:nvSpPr>
          <p:spPr bwMode="auto">
            <a:xfrm>
              <a:off x="4016" y="3159"/>
              <a:ext cx="148" cy="94"/>
            </a:xfrm>
            <a:custGeom>
              <a:avLst/>
              <a:gdLst>
                <a:gd name="T0" fmla="*/ 147 w 148"/>
                <a:gd name="T1" fmla="*/ 39 h 94"/>
                <a:gd name="T2" fmla="*/ 147 w 148"/>
                <a:gd name="T3" fmla="*/ 39 h 94"/>
                <a:gd name="T4" fmla="*/ 137 w 148"/>
                <a:gd name="T5" fmla="*/ 39 h 94"/>
                <a:gd name="T6" fmla="*/ 117 w 148"/>
                <a:gd name="T7" fmla="*/ 53 h 94"/>
                <a:gd name="T8" fmla="*/ 108 w 148"/>
                <a:gd name="T9" fmla="*/ 33 h 94"/>
                <a:gd name="T10" fmla="*/ 100 w 148"/>
                <a:gd name="T11" fmla="*/ 27 h 94"/>
                <a:gd name="T12" fmla="*/ 78 w 148"/>
                <a:gd name="T13" fmla="*/ 35 h 94"/>
                <a:gd name="T14" fmla="*/ 75 w 148"/>
                <a:gd name="T15" fmla="*/ 53 h 94"/>
                <a:gd name="T16" fmla="*/ 61 w 148"/>
                <a:gd name="T17" fmla="*/ 68 h 94"/>
                <a:gd name="T18" fmla="*/ 75 w 148"/>
                <a:gd name="T19" fmla="*/ 70 h 94"/>
                <a:gd name="T20" fmla="*/ 38 w 148"/>
                <a:gd name="T21" fmla="*/ 93 h 94"/>
                <a:gd name="T22" fmla="*/ 4 w 148"/>
                <a:gd name="T23" fmla="*/ 93 h 94"/>
                <a:gd name="T24" fmla="*/ 4 w 148"/>
                <a:gd name="T25" fmla="*/ 83 h 94"/>
                <a:gd name="T26" fmla="*/ 21 w 148"/>
                <a:gd name="T27" fmla="*/ 83 h 94"/>
                <a:gd name="T28" fmla="*/ 64 w 148"/>
                <a:gd name="T29" fmla="*/ 56 h 94"/>
                <a:gd name="T30" fmla="*/ 73 w 148"/>
                <a:gd name="T31" fmla="*/ 33 h 94"/>
                <a:gd name="T32" fmla="*/ 73 w 148"/>
                <a:gd name="T33" fmla="*/ 24 h 94"/>
                <a:gd name="T34" fmla="*/ 80 w 148"/>
                <a:gd name="T35" fmla="*/ 10 h 94"/>
                <a:gd name="T36" fmla="*/ 46 w 148"/>
                <a:gd name="T37" fmla="*/ 10 h 94"/>
                <a:gd name="T38" fmla="*/ 0 w 148"/>
                <a:gd name="T39" fmla="*/ 33 h 94"/>
                <a:gd name="T40" fmla="*/ 6 w 148"/>
                <a:gd name="T41" fmla="*/ 27 h 94"/>
                <a:gd name="T42" fmla="*/ 36 w 148"/>
                <a:gd name="T43" fmla="*/ 3 h 94"/>
                <a:gd name="T44" fmla="*/ 73 w 148"/>
                <a:gd name="T45" fmla="*/ 0 h 94"/>
                <a:gd name="T46" fmla="*/ 110 w 148"/>
                <a:gd name="T47" fmla="*/ 10 h 94"/>
                <a:gd name="T48" fmla="*/ 119 w 148"/>
                <a:gd name="T49" fmla="*/ 33 h 94"/>
                <a:gd name="T50" fmla="*/ 119 w 148"/>
                <a:gd name="T51" fmla="*/ 39 h 94"/>
                <a:gd name="T52" fmla="*/ 142 w 148"/>
                <a:gd name="T53" fmla="*/ 24 h 94"/>
                <a:gd name="T54" fmla="*/ 147 w 148"/>
                <a:gd name="T55" fmla="*/ 39 h 94"/>
                <a:gd name="T56" fmla="*/ 147 w 148"/>
                <a:gd name="T57" fmla="*/ 39 h 9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48"/>
                <a:gd name="T88" fmla="*/ 0 h 94"/>
                <a:gd name="T89" fmla="*/ 148 w 148"/>
                <a:gd name="T90" fmla="*/ 94 h 9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48" h="94">
                  <a:moveTo>
                    <a:pt x="147" y="39"/>
                  </a:moveTo>
                  <a:lnTo>
                    <a:pt x="147" y="39"/>
                  </a:lnTo>
                  <a:lnTo>
                    <a:pt x="137" y="39"/>
                  </a:lnTo>
                  <a:lnTo>
                    <a:pt x="117" y="53"/>
                  </a:lnTo>
                  <a:lnTo>
                    <a:pt x="108" y="33"/>
                  </a:lnTo>
                  <a:lnTo>
                    <a:pt x="100" y="27"/>
                  </a:lnTo>
                  <a:lnTo>
                    <a:pt x="78" y="35"/>
                  </a:lnTo>
                  <a:lnTo>
                    <a:pt x="75" y="53"/>
                  </a:lnTo>
                  <a:lnTo>
                    <a:pt x="61" y="68"/>
                  </a:lnTo>
                  <a:lnTo>
                    <a:pt x="75" y="70"/>
                  </a:lnTo>
                  <a:lnTo>
                    <a:pt x="38" y="93"/>
                  </a:lnTo>
                  <a:lnTo>
                    <a:pt x="4" y="93"/>
                  </a:lnTo>
                  <a:lnTo>
                    <a:pt x="4" y="83"/>
                  </a:lnTo>
                  <a:lnTo>
                    <a:pt x="21" y="83"/>
                  </a:lnTo>
                  <a:lnTo>
                    <a:pt x="64" y="56"/>
                  </a:lnTo>
                  <a:lnTo>
                    <a:pt x="73" y="33"/>
                  </a:lnTo>
                  <a:lnTo>
                    <a:pt x="73" y="24"/>
                  </a:lnTo>
                  <a:lnTo>
                    <a:pt x="80" y="10"/>
                  </a:lnTo>
                  <a:lnTo>
                    <a:pt x="46" y="10"/>
                  </a:lnTo>
                  <a:lnTo>
                    <a:pt x="0" y="33"/>
                  </a:lnTo>
                  <a:lnTo>
                    <a:pt x="6" y="27"/>
                  </a:lnTo>
                  <a:lnTo>
                    <a:pt x="36" y="3"/>
                  </a:lnTo>
                  <a:lnTo>
                    <a:pt x="73" y="0"/>
                  </a:lnTo>
                  <a:lnTo>
                    <a:pt x="110" y="10"/>
                  </a:lnTo>
                  <a:lnTo>
                    <a:pt x="119" y="33"/>
                  </a:lnTo>
                  <a:lnTo>
                    <a:pt x="119" y="39"/>
                  </a:lnTo>
                  <a:lnTo>
                    <a:pt x="142" y="24"/>
                  </a:lnTo>
                  <a:lnTo>
                    <a:pt x="147" y="39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05" name="Freeform 1063"/>
            <p:cNvSpPr>
              <a:spLocks/>
            </p:cNvSpPr>
            <p:nvPr/>
          </p:nvSpPr>
          <p:spPr bwMode="auto">
            <a:xfrm>
              <a:off x="4012" y="3194"/>
              <a:ext cx="127" cy="135"/>
            </a:xfrm>
            <a:custGeom>
              <a:avLst/>
              <a:gdLst>
                <a:gd name="T0" fmla="*/ 8 w 127"/>
                <a:gd name="T1" fmla="*/ 8 h 135"/>
                <a:gd name="T2" fmla="*/ 8 w 127"/>
                <a:gd name="T3" fmla="*/ 8 h 135"/>
                <a:gd name="T4" fmla="*/ 8 w 127"/>
                <a:gd name="T5" fmla="*/ 50 h 135"/>
                <a:gd name="T6" fmla="*/ 8 w 127"/>
                <a:gd name="T7" fmla="*/ 91 h 135"/>
                <a:gd name="T8" fmla="*/ 28 w 127"/>
                <a:gd name="T9" fmla="*/ 118 h 135"/>
                <a:gd name="T10" fmla="*/ 44 w 127"/>
                <a:gd name="T11" fmla="*/ 126 h 135"/>
                <a:gd name="T12" fmla="*/ 84 w 127"/>
                <a:gd name="T13" fmla="*/ 118 h 135"/>
                <a:gd name="T14" fmla="*/ 107 w 127"/>
                <a:gd name="T15" fmla="*/ 96 h 135"/>
                <a:gd name="T16" fmla="*/ 121 w 127"/>
                <a:gd name="T17" fmla="*/ 54 h 135"/>
                <a:gd name="T18" fmla="*/ 121 w 127"/>
                <a:gd name="T19" fmla="*/ 18 h 135"/>
                <a:gd name="T20" fmla="*/ 126 w 127"/>
                <a:gd name="T21" fmla="*/ 14 h 135"/>
                <a:gd name="T22" fmla="*/ 126 w 127"/>
                <a:gd name="T23" fmla="*/ 54 h 135"/>
                <a:gd name="T24" fmla="*/ 112 w 127"/>
                <a:gd name="T25" fmla="*/ 105 h 135"/>
                <a:gd name="T26" fmla="*/ 89 w 127"/>
                <a:gd name="T27" fmla="*/ 123 h 135"/>
                <a:gd name="T28" fmla="*/ 47 w 127"/>
                <a:gd name="T29" fmla="*/ 134 h 135"/>
                <a:gd name="T30" fmla="*/ 26 w 127"/>
                <a:gd name="T31" fmla="*/ 126 h 135"/>
                <a:gd name="T32" fmla="*/ 4 w 127"/>
                <a:gd name="T33" fmla="*/ 96 h 135"/>
                <a:gd name="T34" fmla="*/ 0 w 127"/>
                <a:gd name="T35" fmla="*/ 81 h 135"/>
                <a:gd name="T36" fmla="*/ 0 w 127"/>
                <a:gd name="T37" fmla="*/ 33 h 135"/>
                <a:gd name="T38" fmla="*/ 4 w 127"/>
                <a:gd name="T39" fmla="*/ 0 h 135"/>
                <a:gd name="T40" fmla="*/ 8 w 127"/>
                <a:gd name="T41" fmla="*/ 8 h 135"/>
                <a:gd name="T42" fmla="*/ 8 w 127"/>
                <a:gd name="T43" fmla="*/ 8 h 13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7"/>
                <a:gd name="T67" fmla="*/ 0 h 135"/>
                <a:gd name="T68" fmla="*/ 127 w 127"/>
                <a:gd name="T69" fmla="*/ 135 h 13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7" h="135">
                  <a:moveTo>
                    <a:pt x="8" y="8"/>
                  </a:moveTo>
                  <a:lnTo>
                    <a:pt x="8" y="8"/>
                  </a:lnTo>
                  <a:lnTo>
                    <a:pt x="8" y="50"/>
                  </a:lnTo>
                  <a:lnTo>
                    <a:pt x="8" y="91"/>
                  </a:lnTo>
                  <a:lnTo>
                    <a:pt x="28" y="118"/>
                  </a:lnTo>
                  <a:lnTo>
                    <a:pt x="44" y="126"/>
                  </a:lnTo>
                  <a:lnTo>
                    <a:pt x="84" y="118"/>
                  </a:lnTo>
                  <a:lnTo>
                    <a:pt x="107" y="96"/>
                  </a:lnTo>
                  <a:lnTo>
                    <a:pt x="121" y="54"/>
                  </a:lnTo>
                  <a:lnTo>
                    <a:pt x="121" y="18"/>
                  </a:lnTo>
                  <a:lnTo>
                    <a:pt x="126" y="14"/>
                  </a:lnTo>
                  <a:lnTo>
                    <a:pt x="126" y="54"/>
                  </a:lnTo>
                  <a:lnTo>
                    <a:pt x="112" y="105"/>
                  </a:lnTo>
                  <a:lnTo>
                    <a:pt x="89" y="123"/>
                  </a:lnTo>
                  <a:lnTo>
                    <a:pt x="47" y="134"/>
                  </a:lnTo>
                  <a:lnTo>
                    <a:pt x="26" y="126"/>
                  </a:lnTo>
                  <a:lnTo>
                    <a:pt x="4" y="96"/>
                  </a:lnTo>
                  <a:lnTo>
                    <a:pt x="0" y="81"/>
                  </a:lnTo>
                  <a:lnTo>
                    <a:pt x="0" y="33"/>
                  </a:lnTo>
                  <a:lnTo>
                    <a:pt x="4" y="0"/>
                  </a:lnTo>
                  <a:lnTo>
                    <a:pt x="8" y="8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06" name="Freeform 1064"/>
            <p:cNvSpPr>
              <a:spLocks/>
            </p:cNvSpPr>
            <p:nvPr/>
          </p:nvSpPr>
          <p:spPr bwMode="auto">
            <a:xfrm>
              <a:off x="4016" y="3204"/>
              <a:ext cx="27" cy="21"/>
            </a:xfrm>
            <a:custGeom>
              <a:avLst/>
              <a:gdLst>
                <a:gd name="T0" fmla="*/ 0 w 27"/>
                <a:gd name="T1" fmla="*/ 20 h 21"/>
                <a:gd name="T2" fmla="*/ 0 w 27"/>
                <a:gd name="T3" fmla="*/ 20 h 21"/>
                <a:gd name="T4" fmla="*/ 26 w 27"/>
                <a:gd name="T5" fmla="*/ 0 h 21"/>
                <a:gd name="T6" fmla="*/ 4 w 27"/>
                <a:gd name="T7" fmla="*/ 4 h 21"/>
                <a:gd name="T8" fmla="*/ 0 w 27"/>
                <a:gd name="T9" fmla="*/ 20 h 21"/>
                <a:gd name="T10" fmla="*/ 0 w 27"/>
                <a:gd name="T11" fmla="*/ 2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1"/>
                <a:gd name="T20" fmla="*/ 27 w 27"/>
                <a:gd name="T21" fmla="*/ 21 h 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1">
                  <a:moveTo>
                    <a:pt x="0" y="20"/>
                  </a:moveTo>
                  <a:lnTo>
                    <a:pt x="0" y="20"/>
                  </a:lnTo>
                  <a:lnTo>
                    <a:pt x="26" y="0"/>
                  </a:lnTo>
                  <a:lnTo>
                    <a:pt x="4" y="4"/>
                  </a:lnTo>
                  <a:lnTo>
                    <a:pt x="0" y="2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07" name="Freeform 1065"/>
            <p:cNvSpPr>
              <a:spLocks/>
            </p:cNvSpPr>
            <p:nvPr/>
          </p:nvSpPr>
          <p:spPr bwMode="auto">
            <a:xfrm>
              <a:off x="3862" y="3190"/>
              <a:ext cx="154" cy="47"/>
            </a:xfrm>
            <a:custGeom>
              <a:avLst/>
              <a:gdLst>
                <a:gd name="T0" fmla="*/ 150 w 154"/>
                <a:gd name="T1" fmla="*/ 34 h 47"/>
                <a:gd name="T2" fmla="*/ 150 w 154"/>
                <a:gd name="T3" fmla="*/ 34 h 47"/>
                <a:gd name="T4" fmla="*/ 0 w 154"/>
                <a:gd name="T5" fmla="*/ 0 h 47"/>
                <a:gd name="T6" fmla="*/ 4 w 154"/>
                <a:gd name="T7" fmla="*/ 8 h 47"/>
                <a:gd name="T8" fmla="*/ 153 w 154"/>
                <a:gd name="T9" fmla="*/ 46 h 47"/>
                <a:gd name="T10" fmla="*/ 150 w 154"/>
                <a:gd name="T11" fmla="*/ 34 h 47"/>
                <a:gd name="T12" fmla="*/ 150 w 154"/>
                <a:gd name="T13" fmla="*/ 34 h 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4"/>
                <a:gd name="T22" fmla="*/ 0 h 47"/>
                <a:gd name="T23" fmla="*/ 154 w 154"/>
                <a:gd name="T24" fmla="*/ 47 h 4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4" h="47">
                  <a:moveTo>
                    <a:pt x="150" y="34"/>
                  </a:moveTo>
                  <a:lnTo>
                    <a:pt x="150" y="34"/>
                  </a:lnTo>
                  <a:lnTo>
                    <a:pt x="0" y="0"/>
                  </a:lnTo>
                  <a:lnTo>
                    <a:pt x="4" y="8"/>
                  </a:lnTo>
                  <a:lnTo>
                    <a:pt x="153" y="46"/>
                  </a:lnTo>
                  <a:lnTo>
                    <a:pt x="150" y="34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08" name="Freeform 1066"/>
            <p:cNvSpPr>
              <a:spLocks/>
            </p:cNvSpPr>
            <p:nvPr/>
          </p:nvSpPr>
          <p:spPr bwMode="auto">
            <a:xfrm>
              <a:off x="3566" y="2781"/>
              <a:ext cx="759" cy="372"/>
            </a:xfrm>
            <a:custGeom>
              <a:avLst/>
              <a:gdLst>
                <a:gd name="T0" fmla="*/ 225 w 759"/>
                <a:gd name="T1" fmla="*/ 72 h 372"/>
                <a:gd name="T2" fmla="*/ 287 w 759"/>
                <a:gd name="T3" fmla="*/ 77 h 372"/>
                <a:gd name="T4" fmla="*/ 287 w 759"/>
                <a:gd name="T5" fmla="*/ 117 h 372"/>
                <a:gd name="T6" fmla="*/ 344 w 759"/>
                <a:gd name="T7" fmla="*/ 126 h 372"/>
                <a:gd name="T8" fmla="*/ 348 w 759"/>
                <a:gd name="T9" fmla="*/ 157 h 372"/>
                <a:gd name="T10" fmla="*/ 362 w 759"/>
                <a:gd name="T11" fmla="*/ 169 h 372"/>
                <a:gd name="T12" fmla="*/ 398 w 759"/>
                <a:gd name="T13" fmla="*/ 143 h 372"/>
                <a:gd name="T14" fmla="*/ 416 w 759"/>
                <a:gd name="T15" fmla="*/ 175 h 372"/>
                <a:gd name="T16" fmla="*/ 434 w 759"/>
                <a:gd name="T17" fmla="*/ 202 h 372"/>
                <a:gd name="T18" fmla="*/ 445 w 759"/>
                <a:gd name="T19" fmla="*/ 225 h 372"/>
                <a:gd name="T20" fmla="*/ 567 w 759"/>
                <a:gd name="T21" fmla="*/ 232 h 372"/>
                <a:gd name="T22" fmla="*/ 567 w 759"/>
                <a:gd name="T23" fmla="*/ 198 h 372"/>
                <a:gd name="T24" fmla="*/ 567 w 759"/>
                <a:gd name="T25" fmla="*/ 172 h 372"/>
                <a:gd name="T26" fmla="*/ 446 w 759"/>
                <a:gd name="T27" fmla="*/ 151 h 372"/>
                <a:gd name="T28" fmla="*/ 428 w 759"/>
                <a:gd name="T29" fmla="*/ 135 h 372"/>
                <a:gd name="T30" fmla="*/ 402 w 759"/>
                <a:gd name="T31" fmla="*/ 108 h 372"/>
                <a:gd name="T32" fmla="*/ 371 w 759"/>
                <a:gd name="T33" fmla="*/ 79 h 372"/>
                <a:gd name="T34" fmla="*/ 341 w 759"/>
                <a:gd name="T35" fmla="*/ 64 h 372"/>
                <a:gd name="T36" fmla="*/ 301 w 759"/>
                <a:gd name="T37" fmla="*/ 43 h 372"/>
                <a:gd name="T38" fmla="*/ 258 w 759"/>
                <a:gd name="T39" fmla="*/ 15 h 372"/>
                <a:gd name="T40" fmla="*/ 434 w 759"/>
                <a:gd name="T41" fmla="*/ 3 h 372"/>
                <a:gd name="T42" fmla="*/ 572 w 759"/>
                <a:gd name="T43" fmla="*/ 82 h 372"/>
                <a:gd name="T44" fmla="*/ 641 w 759"/>
                <a:gd name="T45" fmla="*/ 140 h 372"/>
                <a:gd name="T46" fmla="*/ 650 w 759"/>
                <a:gd name="T47" fmla="*/ 150 h 372"/>
                <a:gd name="T48" fmla="*/ 650 w 759"/>
                <a:gd name="T49" fmla="*/ 184 h 372"/>
                <a:gd name="T50" fmla="*/ 650 w 759"/>
                <a:gd name="T51" fmla="*/ 195 h 372"/>
                <a:gd name="T52" fmla="*/ 662 w 759"/>
                <a:gd name="T53" fmla="*/ 250 h 372"/>
                <a:gd name="T54" fmla="*/ 650 w 759"/>
                <a:gd name="T55" fmla="*/ 271 h 372"/>
                <a:gd name="T56" fmla="*/ 621 w 759"/>
                <a:gd name="T57" fmla="*/ 271 h 372"/>
                <a:gd name="T58" fmla="*/ 660 w 759"/>
                <a:gd name="T59" fmla="*/ 320 h 372"/>
                <a:gd name="T60" fmla="*/ 731 w 759"/>
                <a:gd name="T61" fmla="*/ 278 h 372"/>
                <a:gd name="T62" fmla="*/ 749 w 759"/>
                <a:gd name="T63" fmla="*/ 198 h 372"/>
                <a:gd name="T64" fmla="*/ 718 w 759"/>
                <a:gd name="T65" fmla="*/ 146 h 372"/>
                <a:gd name="T66" fmla="*/ 758 w 759"/>
                <a:gd name="T67" fmla="*/ 204 h 372"/>
                <a:gd name="T68" fmla="*/ 734 w 759"/>
                <a:gd name="T69" fmla="*/ 295 h 372"/>
                <a:gd name="T70" fmla="*/ 635 w 759"/>
                <a:gd name="T71" fmla="*/ 368 h 372"/>
                <a:gd name="T72" fmla="*/ 558 w 759"/>
                <a:gd name="T73" fmla="*/ 362 h 372"/>
                <a:gd name="T74" fmla="*/ 530 w 759"/>
                <a:gd name="T75" fmla="*/ 303 h 372"/>
                <a:gd name="T76" fmla="*/ 523 w 759"/>
                <a:gd name="T77" fmla="*/ 253 h 372"/>
                <a:gd name="T78" fmla="*/ 466 w 759"/>
                <a:gd name="T79" fmla="*/ 247 h 372"/>
                <a:gd name="T80" fmla="*/ 393 w 759"/>
                <a:gd name="T81" fmla="*/ 227 h 372"/>
                <a:gd name="T82" fmla="*/ 340 w 759"/>
                <a:gd name="T83" fmla="*/ 181 h 372"/>
                <a:gd name="T84" fmla="*/ 305 w 759"/>
                <a:gd name="T85" fmla="*/ 208 h 372"/>
                <a:gd name="T86" fmla="*/ 221 w 759"/>
                <a:gd name="T87" fmla="*/ 255 h 372"/>
                <a:gd name="T88" fmla="*/ 94 w 759"/>
                <a:gd name="T89" fmla="*/ 349 h 372"/>
                <a:gd name="T90" fmla="*/ 262 w 759"/>
                <a:gd name="T91" fmla="*/ 218 h 372"/>
                <a:gd name="T92" fmla="*/ 258 w 759"/>
                <a:gd name="T93" fmla="*/ 175 h 372"/>
                <a:gd name="T94" fmla="*/ 225 w 759"/>
                <a:gd name="T95" fmla="*/ 150 h 372"/>
                <a:gd name="T96" fmla="*/ 166 w 759"/>
                <a:gd name="T97" fmla="*/ 150 h 372"/>
                <a:gd name="T98" fmla="*/ 225 w 759"/>
                <a:gd name="T99" fmla="*/ 99 h 372"/>
                <a:gd name="T100" fmla="*/ 185 w 759"/>
                <a:gd name="T101" fmla="*/ 82 h 372"/>
                <a:gd name="T102" fmla="*/ 127 w 759"/>
                <a:gd name="T103" fmla="*/ 99 h 372"/>
                <a:gd name="T104" fmla="*/ 123 w 759"/>
                <a:gd name="T105" fmla="*/ 77 h 372"/>
                <a:gd name="T106" fmla="*/ 11 w 759"/>
                <a:gd name="T107" fmla="*/ 239 h 372"/>
                <a:gd name="T108" fmla="*/ 0 w 759"/>
                <a:gd name="T109" fmla="*/ 235 h 372"/>
                <a:gd name="T110" fmla="*/ 63 w 759"/>
                <a:gd name="T111" fmla="*/ 102 h 372"/>
                <a:gd name="T112" fmla="*/ 223 w 759"/>
                <a:gd name="T113" fmla="*/ 25 h 372"/>
                <a:gd name="T114" fmla="*/ 215 w 759"/>
                <a:gd name="T115" fmla="*/ 64 h 372"/>
                <a:gd name="T116" fmla="*/ 225 w 759"/>
                <a:gd name="T117" fmla="*/ 72 h 37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59"/>
                <a:gd name="T178" fmla="*/ 0 h 372"/>
                <a:gd name="T179" fmla="*/ 759 w 759"/>
                <a:gd name="T180" fmla="*/ 372 h 37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59" h="372">
                  <a:moveTo>
                    <a:pt x="225" y="72"/>
                  </a:moveTo>
                  <a:lnTo>
                    <a:pt x="225" y="72"/>
                  </a:lnTo>
                  <a:lnTo>
                    <a:pt x="254" y="97"/>
                  </a:lnTo>
                  <a:lnTo>
                    <a:pt x="287" y="77"/>
                  </a:lnTo>
                  <a:lnTo>
                    <a:pt x="301" y="93"/>
                  </a:lnTo>
                  <a:lnTo>
                    <a:pt x="287" y="117"/>
                  </a:lnTo>
                  <a:lnTo>
                    <a:pt x="317" y="140"/>
                  </a:lnTo>
                  <a:lnTo>
                    <a:pt x="344" y="126"/>
                  </a:lnTo>
                  <a:lnTo>
                    <a:pt x="334" y="150"/>
                  </a:lnTo>
                  <a:lnTo>
                    <a:pt x="348" y="157"/>
                  </a:lnTo>
                  <a:lnTo>
                    <a:pt x="380" y="140"/>
                  </a:lnTo>
                  <a:lnTo>
                    <a:pt x="362" y="169"/>
                  </a:lnTo>
                  <a:lnTo>
                    <a:pt x="389" y="143"/>
                  </a:lnTo>
                  <a:lnTo>
                    <a:pt x="398" y="143"/>
                  </a:lnTo>
                  <a:lnTo>
                    <a:pt x="371" y="190"/>
                  </a:lnTo>
                  <a:lnTo>
                    <a:pt x="416" y="175"/>
                  </a:lnTo>
                  <a:lnTo>
                    <a:pt x="389" y="202"/>
                  </a:lnTo>
                  <a:lnTo>
                    <a:pt x="434" y="202"/>
                  </a:lnTo>
                  <a:lnTo>
                    <a:pt x="414" y="215"/>
                  </a:lnTo>
                  <a:lnTo>
                    <a:pt x="445" y="225"/>
                  </a:lnTo>
                  <a:lnTo>
                    <a:pt x="506" y="225"/>
                  </a:lnTo>
                  <a:lnTo>
                    <a:pt x="567" y="232"/>
                  </a:lnTo>
                  <a:lnTo>
                    <a:pt x="587" y="255"/>
                  </a:lnTo>
                  <a:lnTo>
                    <a:pt x="567" y="198"/>
                  </a:lnTo>
                  <a:lnTo>
                    <a:pt x="525" y="172"/>
                  </a:lnTo>
                  <a:lnTo>
                    <a:pt x="567" y="172"/>
                  </a:lnTo>
                  <a:lnTo>
                    <a:pt x="530" y="151"/>
                  </a:lnTo>
                  <a:lnTo>
                    <a:pt x="446" y="151"/>
                  </a:lnTo>
                  <a:lnTo>
                    <a:pt x="474" y="135"/>
                  </a:lnTo>
                  <a:lnTo>
                    <a:pt x="428" y="135"/>
                  </a:lnTo>
                  <a:lnTo>
                    <a:pt x="445" y="117"/>
                  </a:lnTo>
                  <a:lnTo>
                    <a:pt x="402" y="108"/>
                  </a:lnTo>
                  <a:lnTo>
                    <a:pt x="462" y="87"/>
                  </a:lnTo>
                  <a:lnTo>
                    <a:pt x="371" y="79"/>
                  </a:lnTo>
                  <a:lnTo>
                    <a:pt x="432" y="60"/>
                  </a:lnTo>
                  <a:lnTo>
                    <a:pt x="341" y="64"/>
                  </a:lnTo>
                  <a:lnTo>
                    <a:pt x="432" y="35"/>
                  </a:lnTo>
                  <a:lnTo>
                    <a:pt x="301" y="43"/>
                  </a:lnTo>
                  <a:lnTo>
                    <a:pt x="371" y="15"/>
                  </a:lnTo>
                  <a:lnTo>
                    <a:pt x="258" y="15"/>
                  </a:lnTo>
                  <a:lnTo>
                    <a:pt x="350" y="0"/>
                  </a:lnTo>
                  <a:lnTo>
                    <a:pt x="434" y="3"/>
                  </a:lnTo>
                  <a:lnTo>
                    <a:pt x="511" y="25"/>
                  </a:lnTo>
                  <a:lnTo>
                    <a:pt x="572" y="82"/>
                  </a:lnTo>
                  <a:lnTo>
                    <a:pt x="615" y="122"/>
                  </a:lnTo>
                  <a:lnTo>
                    <a:pt x="641" y="140"/>
                  </a:lnTo>
                  <a:lnTo>
                    <a:pt x="674" y="150"/>
                  </a:lnTo>
                  <a:lnTo>
                    <a:pt x="650" y="150"/>
                  </a:lnTo>
                  <a:lnTo>
                    <a:pt x="615" y="146"/>
                  </a:lnTo>
                  <a:lnTo>
                    <a:pt x="650" y="184"/>
                  </a:lnTo>
                  <a:lnTo>
                    <a:pt x="674" y="195"/>
                  </a:lnTo>
                  <a:lnTo>
                    <a:pt x="650" y="195"/>
                  </a:lnTo>
                  <a:lnTo>
                    <a:pt x="662" y="223"/>
                  </a:lnTo>
                  <a:lnTo>
                    <a:pt x="662" y="250"/>
                  </a:lnTo>
                  <a:lnTo>
                    <a:pt x="626" y="230"/>
                  </a:lnTo>
                  <a:lnTo>
                    <a:pt x="650" y="271"/>
                  </a:lnTo>
                  <a:lnTo>
                    <a:pt x="634" y="283"/>
                  </a:lnTo>
                  <a:lnTo>
                    <a:pt x="621" y="271"/>
                  </a:lnTo>
                  <a:lnTo>
                    <a:pt x="624" y="298"/>
                  </a:lnTo>
                  <a:lnTo>
                    <a:pt x="660" y="320"/>
                  </a:lnTo>
                  <a:lnTo>
                    <a:pt x="683" y="317"/>
                  </a:lnTo>
                  <a:lnTo>
                    <a:pt x="731" y="278"/>
                  </a:lnTo>
                  <a:lnTo>
                    <a:pt x="748" y="239"/>
                  </a:lnTo>
                  <a:lnTo>
                    <a:pt x="749" y="198"/>
                  </a:lnTo>
                  <a:lnTo>
                    <a:pt x="739" y="169"/>
                  </a:lnTo>
                  <a:lnTo>
                    <a:pt x="718" y="146"/>
                  </a:lnTo>
                  <a:lnTo>
                    <a:pt x="748" y="172"/>
                  </a:lnTo>
                  <a:lnTo>
                    <a:pt x="758" y="204"/>
                  </a:lnTo>
                  <a:lnTo>
                    <a:pt x="754" y="255"/>
                  </a:lnTo>
                  <a:lnTo>
                    <a:pt x="734" y="295"/>
                  </a:lnTo>
                  <a:lnTo>
                    <a:pt x="688" y="339"/>
                  </a:lnTo>
                  <a:lnTo>
                    <a:pt x="635" y="368"/>
                  </a:lnTo>
                  <a:lnTo>
                    <a:pt x="592" y="371"/>
                  </a:lnTo>
                  <a:lnTo>
                    <a:pt x="558" y="362"/>
                  </a:lnTo>
                  <a:lnTo>
                    <a:pt x="536" y="333"/>
                  </a:lnTo>
                  <a:lnTo>
                    <a:pt x="530" y="303"/>
                  </a:lnTo>
                  <a:lnTo>
                    <a:pt x="531" y="271"/>
                  </a:lnTo>
                  <a:lnTo>
                    <a:pt x="523" y="253"/>
                  </a:lnTo>
                  <a:lnTo>
                    <a:pt x="503" y="247"/>
                  </a:lnTo>
                  <a:lnTo>
                    <a:pt x="466" y="247"/>
                  </a:lnTo>
                  <a:lnTo>
                    <a:pt x="423" y="242"/>
                  </a:lnTo>
                  <a:lnTo>
                    <a:pt x="393" y="227"/>
                  </a:lnTo>
                  <a:lnTo>
                    <a:pt x="364" y="202"/>
                  </a:lnTo>
                  <a:lnTo>
                    <a:pt x="340" y="181"/>
                  </a:lnTo>
                  <a:lnTo>
                    <a:pt x="305" y="175"/>
                  </a:lnTo>
                  <a:lnTo>
                    <a:pt x="305" y="208"/>
                  </a:lnTo>
                  <a:lnTo>
                    <a:pt x="283" y="230"/>
                  </a:lnTo>
                  <a:lnTo>
                    <a:pt x="221" y="255"/>
                  </a:lnTo>
                  <a:lnTo>
                    <a:pt x="128" y="309"/>
                  </a:lnTo>
                  <a:lnTo>
                    <a:pt x="94" y="349"/>
                  </a:lnTo>
                  <a:lnTo>
                    <a:pt x="124" y="301"/>
                  </a:lnTo>
                  <a:lnTo>
                    <a:pt x="262" y="218"/>
                  </a:lnTo>
                  <a:lnTo>
                    <a:pt x="290" y="175"/>
                  </a:lnTo>
                  <a:lnTo>
                    <a:pt x="258" y="175"/>
                  </a:lnTo>
                  <a:lnTo>
                    <a:pt x="271" y="150"/>
                  </a:lnTo>
                  <a:lnTo>
                    <a:pt x="225" y="150"/>
                  </a:lnTo>
                  <a:lnTo>
                    <a:pt x="241" y="129"/>
                  </a:lnTo>
                  <a:lnTo>
                    <a:pt x="166" y="150"/>
                  </a:lnTo>
                  <a:lnTo>
                    <a:pt x="160" y="140"/>
                  </a:lnTo>
                  <a:lnTo>
                    <a:pt x="225" y="99"/>
                  </a:lnTo>
                  <a:lnTo>
                    <a:pt x="120" y="138"/>
                  </a:lnTo>
                  <a:lnTo>
                    <a:pt x="185" y="82"/>
                  </a:lnTo>
                  <a:lnTo>
                    <a:pt x="94" y="132"/>
                  </a:lnTo>
                  <a:lnTo>
                    <a:pt x="127" y="99"/>
                  </a:lnTo>
                  <a:lnTo>
                    <a:pt x="178" y="67"/>
                  </a:lnTo>
                  <a:lnTo>
                    <a:pt x="123" y="77"/>
                  </a:lnTo>
                  <a:lnTo>
                    <a:pt x="60" y="129"/>
                  </a:lnTo>
                  <a:lnTo>
                    <a:pt x="11" y="239"/>
                  </a:lnTo>
                  <a:lnTo>
                    <a:pt x="11" y="333"/>
                  </a:lnTo>
                  <a:lnTo>
                    <a:pt x="0" y="235"/>
                  </a:lnTo>
                  <a:lnTo>
                    <a:pt x="32" y="135"/>
                  </a:lnTo>
                  <a:lnTo>
                    <a:pt x="63" y="102"/>
                  </a:lnTo>
                  <a:lnTo>
                    <a:pt x="162" y="32"/>
                  </a:lnTo>
                  <a:lnTo>
                    <a:pt x="223" y="25"/>
                  </a:lnTo>
                  <a:lnTo>
                    <a:pt x="194" y="43"/>
                  </a:lnTo>
                  <a:lnTo>
                    <a:pt x="215" y="64"/>
                  </a:lnTo>
                  <a:lnTo>
                    <a:pt x="239" y="61"/>
                  </a:lnTo>
                  <a:lnTo>
                    <a:pt x="225" y="72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09" name="Freeform 1067"/>
            <p:cNvSpPr>
              <a:spLocks/>
            </p:cNvSpPr>
            <p:nvPr/>
          </p:nvSpPr>
          <p:spPr bwMode="auto">
            <a:xfrm>
              <a:off x="3690" y="2999"/>
              <a:ext cx="194" cy="252"/>
            </a:xfrm>
            <a:custGeom>
              <a:avLst/>
              <a:gdLst>
                <a:gd name="T0" fmla="*/ 172 w 194"/>
                <a:gd name="T1" fmla="*/ 0 h 252"/>
                <a:gd name="T2" fmla="*/ 172 w 194"/>
                <a:gd name="T3" fmla="*/ 0 h 252"/>
                <a:gd name="T4" fmla="*/ 193 w 194"/>
                <a:gd name="T5" fmla="*/ 17 h 252"/>
                <a:gd name="T6" fmla="*/ 163 w 194"/>
                <a:gd name="T7" fmla="*/ 62 h 252"/>
                <a:gd name="T8" fmla="*/ 163 w 194"/>
                <a:gd name="T9" fmla="*/ 99 h 252"/>
                <a:gd name="T10" fmla="*/ 153 w 194"/>
                <a:gd name="T11" fmla="*/ 137 h 252"/>
                <a:gd name="T12" fmla="*/ 177 w 194"/>
                <a:gd name="T13" fmla="*/ 195 h 252"/>
                <a:gd name="T14" fmla="*/ 166 w 194"/>
                <a:gd name="T15" fmla="*/ 251 h 252"/>
                <a:gd name="T16" fmla="*/ 168 w 194"/>
                <a:gd name="T17" fmla="*/ 195 h 252"/>
                <a:gd name="T18" fmla="*/ 147 w 194"/>
                <a:gd name="T19" fmla="*/ 140 h 252"/>
                <a:gd name="T20" fmla="*/ 111 w 194"/>
                <a:gd name="T21" fmla="*/ 140 h 252"/>
                <a:gd name="T22" fmla="*/ 149 w 194"/>
                <a:gd name="T23" fmla="*/ 102 h 252"/>
                <a:gd name="T24" fmla="*/ 117 w 194"/>
                <a:gd name="T25" fmla="*/ 91 h 252"/>
                <a:gd name="T26" fmla="*/ 78 w 194"/>
                <a:gd name="T27" fmla="*/ 99 h 252"/>
                <a:gd name="T28" fmla="*/ 41 w 194"/>
                <a:gd name="T29" fmla="*/ 99 h 252"/>
                <a:gd name="T30" fmla="*/ 0 w 194"/>
                <a:gd name="T31" fmla="*/ 117 h 252"/>
                <a:gd name="T32" fmla="*/ 64 w 194"/>
                <a:gd name="T33" fmla="*/ 77 h 252"/>
                <a:gd name="T34" fmla="*/ 144 w 194"/>
                <a:gd name="T35" fmla="*/ 65 h 252"/>
                <a:gd name="T36" fmla="*/ 172 w 194"/>
                <a:gd name="T37" fmla="*/ 29 h 252"/>
                <a:gd name="T38" fmla="*/ 130 w 194"/>
                <a:gd name="T39" fmla="*/ 42 h 252"/>
                <a:gd name="T40" fmla="*/ 159 w 194"/>
                <a:gd name="T41" fmla="*/ 9 h 252"/>
                <a:gd name="T42" fmla="*/ 172 w 194"/>
                <a:gd name="T43" fmla="*/ 0 h 252"/>
                <a:gd name="T44" fmla="*/ 172 w 194"/>
                <a:gd name="T45" fmla="*/ 0 h 25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94"/>
                <a:gd name="T70" fmla="*/ 0 h 252"/>
                <a:gd name="T71" fmla="*/ 194 w 194"/>
                <a:gd name="T72" fmla="*/ 252 h 25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94" h="252">
                  <a:moveTo>
                    <a:pt x="172" y="0"/>
                  </a:moveTo>
                  <a:lnTo>
                    <a:pt x="172" y="0"/>
                  </a:lnTo>
                  <a:lnTo>
                    <a:pt x="193" y="17"/>
                  </a:lnTo>
                  <a:lnTo>
                    <a:pt x="163" y="62"/>
                  </a:lnTo>
                  <a:lnTo>
                    <a:pt x="163" y="99"/>
                  </a:lnTo>
                  <a:lnTo>
                    <a:pt x="153" y="137"/>
                  </a:lnTo>
                  <a:lnTo>
                    <a:pt x="177" y="195"/>
                  </a:lnTo>
                  <a:lnTo>
                    <a:pt x="166" y="251"/>
                  </a:lnTo>
                  <a:lnTo>
                    <a:pt x="168" y="195"/>
                  </a:lnTo>
                  <a:lnTo>
                    <a:pt x="147" y="140"/>
                  </a:lnTo>
                  <a:lnTo>
                    <a:pt x="111" y="140"/>
                  </a:lnTo>
                  <a:lnTo>
                    <a:pt x="149" y="102"/>
                  </a:lnTo>
                  <a:lnTo>
                    <a:pt x="117" y="91"/>
                  </a:lnTo>
                  <a:lnTo>
                    <a:pt x="78" y="99"/>
                  </a:lnTo>
                  <a:lnTo>
                    <a:pt x="41" y="99"/>
                  </a:lnTo>
                  <a:lnTo>
                    <a:pt x="0" y="117"/>
                  </a:lnTo>
                  <a:lnTo>
                    <a:pt x="64" y="77"/>
                  </a:lnTo>
                  <a:lnTo>
                    <a:pt x="144" y="65"/>
                  </a:lnTo>
                  <a:lnTo>
                    <a:pt x="172" y="29"/>
                  </a:lnTo>
                  <a:lnTo>
                    <a:pt x="130" y="42"/>
                  </a:lnTo>
                  <a:lnTo>
                    <a:pt x="159" y="9"/>
                  </a:lnTo>
                  <a:lnTo>
                    <a:pt x="172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10" name="Freeform 1068"/>
            <p:cNvSpPr>
              <a:spLocks/>
            </p:cNvSpPr>
            <p:nvPr/>
          </p:nvSpPr>
          <p:spPr bwMode="auto">
            <a:xfrm>
              <a:off x="3436" y="3143"/>
              <a:ext cx="559" cy="498"/>
            </a:xfrm>
            <a:custGeom>
              <a:avLst/>
              <a:gdLst>
                <a:gd name="T0" fmla="*/ 403 w 559"/>
                <a:gd name="T1" fmla="*/ 0 h 498"/>
                <a:gd name="T2" fmla="*/ 315 w 559"/>
                <a:gd name="T3" fmla="*/ 26 h 498"/>
                <a:gd name="T4" fmla="*/ 282 w 559"/>
                <a:gd name="T5" fmla="*/ 96 h 498"/>
                <a:gd name="T6" fmla="*/ 315 w 559"/>
                <a:gd name="T7" fmla="*/ 206 h 498"/>
                <a:gd name="T8" fmla="*/ 299 w 559"/>
                <a:gd name="T9" fmla="*/ 224 h 498"/>
                <a:gd name="T10" fmla="*/ 299 w 559"/>
                <a:gd name="T11" fmla="*/ 267 h 498"/>
                <a:gd name="T12" fmla="*/ 396 w 559"/>
                <a:gd name="T13" fmla="*/ 346 h 498"/>
                <a:gd name="T14" fmla="*/ 282 w 559"/>
                <a:gd name="T15" fmla="*/ 287 h 498"/>
                <a:gd name="T16" fmla="*/ 295 w 559"/>
                <a:gd name="T17" fmla="*/ 346 h 498"/>
                <a:gd name="T18" fmla="*/ 217 w 559"/>
                <a:gd name="T19" fmla="*/ 170 h 498"/>
                <a:gd name="T20" fmla="*/ 257 w 559"/>
                <a:gd name="T21" fmla="*/ 361 h 498"/>
                <a:gd name="T22" fmla="*/ 188 w 559"/>
                <a:gd name="T23" fmla="*/ 323 h 498"/>
                <a:gd name="T24" fmla="*/ 170 w 559"/>
                <a:gd name="T25" fmla="*/ 313 h 498"/>
                <a:gd name="T26" fmla="*/ 176 w 559"/>
                <a:gd name="T27" fmla="*/ 387 h 498"/>
                <a:gd name="T28" fmla="*/ 141 w 559"/>
                <a:gd name="T29" fmla="*/ 234 h 498"/>
                <a:gd name="T30" fmla="*/ 126 w 559"/>
                <a:gd name="T31" fmla="*/ 180 h 498"/>
                <a:gd name="T32" fmla="*/ 114 w 559"/>
                <a:gd name="T33" fmla="*/ 346 h 498"/>
                <a:gd name="T34" fmla="*/ 75 w 559"/>
                <a:gd name="T35" fmla="*/ 309 h 498"/>
                <a:gd name="T36" fmla="*/ 62 w 559"/>
                <a:gd name="T37" fmla="*/ 305 h 498"/>
                <a:gd name="T38" fmla="*/ 19 w 559"/>
                <a:gd name="T39" fmla="*/ 273 h 498"/>
                <a:gd name="T40" fmla="*/ 0 w 559"/>
                <a:gd name="T41" fmla="*/ 291 h 498"/>
                <a:gd name="T42" fmla="*/ 86 w 559"/>
                <a:gd name="T43" fmla="*/ 363 h 498"/>
                <a:gd name="T44" fmla="*/ 150 w 559"/>
                <a:gd name="T45" fmla="*/ 422 h 498"/>
                <a:gd name="T46" fmla="*/ 176 w 559"/>
                <a:gd name="T47" fmla="*/ 431 h 498"/>
                <a:gd name="T48" fmla="*/ 290 w 559"/>
                <a:gd name="T49" fmla="*/ 489 h 498"/>
                <a:gd name="T50" fmla="*/ 378 w 559"/>
                <a:gd name="T51" fmla="*/ 497 h 498"/>
                <a:gd name="T52" fmla="*/ 389 w 559"/>
                <a:gd name="T53" fmla="*/ 459 h 498"/>
                <a:gd name="T54" fmla="*/ 431 w 559"/>
                <a:gd name="T55" fmla="*/ 435 h 498"/>
                <a:gd name="T56" fmla="*/ 324 w 559"/>
                <a:gd name="T57" fmla="*/ 389 h 498"/>
                <a:gd name="T58" fmla="*/ 353 w 559"/>
                <a:gd name="T59" fmla="*/ 369 h 498"/>
                <a:gd name="T60" fmla="*/ 369 w 559"/>
                <a:gd name="T61" fmla="*/ 355 h 498"/>
                <a:gd name="T62" fmla="*/ 392 w 559"/>
                <a:gd name="T63" fmla="*/ 315 h 498"/>
                <a:gd name="T64" fmla="*/ 471 w 559"/>
                <a:gd name="T65" fmla="*/ 285 h 498"/>
                <a:gd name="T66" fmla="*/ 460 w 559"/>
                <a:gd name="T67" fmla="*/ 267 h 498"/>
                <a:gd name="T68" fmla="*/ 420 w 559"/>
                <a:gd name="T69" fmla="*/ 253 h 498"/>
                <a:gd name="T70" fmla="*/ 384 w 559"/>
                <a:gd name="T71" fmla="*/ 250 h 498"/>
                <a:gd name="T72" fmla="*/ 362 w 559"/>
                <a:gd name="T73" fmla="*/ 234 h 498"/>
                <a:gd name="T74" fmla="*/ 381 w 559"/>
                <a:gd name="T75" fmla="*/ 217 h 498"/>
                <a:gd name="T76" fmla="*/ 396 w 559"/>
                <a:gd name="T77" fmla="*/ 224 h 498"/>
                <a:gd name="T78" fmla="*/ 375 w 559"/>
                <a:gd name="T79" fmla="*/ 209 h 498"/>
                <a:gd name="T80" fmla="*/ 353 w 559"/>
                <a:gd name="T81" fmla="*/ 194 h 498"/>
                <a:gd name="T82" fmla="*/ 414 w 559"/>
                <a:gd name="T83" fmla="*/ 116 h 498"/>
                <a:gd name="T84" fmla="*/ 396 w 559"/>
                <a:gd name="T85" fmla="*/ 101 h 498"/>
                <a:gd name="T86" fmla="*/ 381 w 559"/>
                <a:gd name="T87" fmla="*/ 86 h 498"/>
                <a:gd name="T88" fmla="*/ 328 w 559"/>
                <a:gd name="T89" fmla="*/ 105 h 498"/>
                <a:gd name="T90" fmla="*/ 320 w 559"/>
                <a:gd name="T91" fmla="*/ 86 h 498"/>
                <a:gd name="T92" fmla="*/ 362 w 559"/>
                <a:gd name="T93" fmla="*/ 29 h 498"/>
                <a:gd name="T94" fmla="*/ 403 w 559"/>
                <a:gd name="T95" fmla="*/ 0 h 49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59"/>
                <a:gd name="T145" fmla="*/ 0 h 498"/>
                <a:gd name="T146" fmla="*/ 559 w 559"/>
                <a:gd name="T147" fmla="*/ 498 h 49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59" h="498">
                  <a:moveTo>
                    <a:pt x="403" y="0"/>
                  </a:moveTo>
                  <a:lnTo>
                    <a:pt x="403" y="0"/>
                  </a:lnTo>
                  <a:lnTo>
                    <a:pt x="359" y="19"/>
                  </a:lnTo>
                  <a:lnTo>
                    <a:pt x="315" y="26"/>
                  </a:lnTo>
                  <a:lnTo>
                    <a:pt x="282" y="61"/>
                  </a:lnTo>
                  <a:lnTo>
                    <a:pt x="282" y="96"/>
                  </a:lnTo>
                  <a:lnTo>
                    <a:pt x="312" y="169"/>
                  </a:lnTo>
                  <a:lnTo>
                    <a:pt x="315" y="206"/>
                  </a:lnTo>
                  <a:lnTo>
                    <a:pt x="330" y="241"/>
                  </a:lnTo>
                  <a:lnTo>
                    <a:pt x="299" y="224"/>
                  </a:lnTo>
                  <a:lnTo>
                    <a:pt x="332" y="279"/>
                  </a:lnTo>
                  <a:lnTo>
                    <a:pt x="299" y="267"/>
                  </a:lnTo>
                  <a:lnTo>
                    <a:pt x="342" y="311"/>
                  </a:lnTo>
                  <a:lnTo>
                    <a:pt x="396" y="346"/>
                  </a:lnTo>
                  <a:lnTo>
                    <a:pt x="323" y="311"/>
                  </a:lnTo>
                  <a:lnTo>
                    <a:pt x="282" y="287"/>
                  </a:lnTo>
                  <a:lnTo>
                    <a:pt x="315" y="346"/>
                  </a:lnTo>
                  <a:lnTo>
                    <a:pt x="295" y="346"/>
                  </a:lnTo>
                  <a:lnTo>
                    <a:pt x="253" y="277"/>
                  </a:lnTo>
                  <a:lnTo>
                    <a:pt x="217" y="170"/>
                  </a:lnTo>
                  <a:lnTo>
                    <a:pt x="230" y="273"/>
                  </a:lnTo>
                  <a:lnTo>
                    <a:pt x="257" y="361"/>
                  </a:lnTo>
                  <a:lnTo>
                    <a:pt x="328" y="447"/>
                  </a:lnTo>
                  <a:lnTo>
                    <a:pt x="188" y="323"/>
                  </a:lnTo>
                  <a:lnTo>
                    <a:pt x="170" y="255"/>
                  </a:lnTo>
                  <a:lnTo>
                    <a:pt x="170" y="313"/>
                  </a:lnTo>
                  <a:lnTo>
                    <a:pt x="204" y="419"/>
                  </a:lnTo>
                  <a:lnTo>
                    <a:pt x="176" y="387"/>
                  </a:lnTo>
                  <a:lnTo>
                    <a:pt x="141" y="287"/>
                  </a:lnTo>
                  <a:lnTo>
                    <a:pt x="141" y="234"/>
                  </a:lnTo>
                  <a:lnTo>
                    <a:pt x="126" y="271"/>
                  </a:lnTo>
                  <a:lnTo>
                    <a:pt x="126" y="180"/>
                  </a:lnTo>
                  <a:lnTo>
                    <a:pt x="108" y="296"/>
                  </a:lnTo>
                  <a:lnTo>
                    <a:pt x="114" y="346"/>
                  </a:lnTo>
                  <a:lnTo>
                    <a:pt x="91" y="296"/>
                  </a:lnTo>
                  <a:lnTo>
                    <a:pt x="75" y="309"/>
                  </a:lnTo>
                  <a:lnTo>
                    <a:pt x="68" y="167"/>
                  </a:lnTo>
                  <a:lnTo>
                    <a:pt x="62" y="305"/>
                  </a:lnTo>
                  <a:lnTo>
                    <a:pt x="37" y="258"/>
                  </a:lnTo>
                  <a:lnTo>
                    <a:pt x="19" y="273"/>
                  </a:lnTo>
                  <a:lnTo>
                    <a:pt x="19" y="200"/>
                  </a:lnTo>
                  <a:lnTo>
                    <a:pt x="0" y="291"/>
                  </a:lnTo>
                  <a:lnTo>
                    <a:pt x="39" y="346"/>
                  </a:lnTo>
                  <a:lnTo>
                    <a:pt x="86" y="363"/>
                  </a:lnTo>
                  <a:lnTo>
                    <a:pt x="124" y="361"/>
                  </a:lnTo>
                  <a:lnTo>
                    <a:pt x="150" y="422"/>
                  </a:lnTo>
                  <a:lnTo>
                    <a:pt x="182" y="459"/>
                  </a:lnTo>
                  <a:lnTo>
                    <a:pt x="176" y="431"/>
                  </a:lnTo>
                  <a:lnTo>
                    <a:pt x="253" y="489"/>
                  </a:lnTo>
                  <a:lnTo>
                    <a:pt x="290" y="489"/>
                  </a:lnTo>
                  <a:lnTo>
                    <a:pt x="272" y="465"/>
                  </a:lnTo>
                  <a:lnTo>
                    <a:pt x="378" y="497"/>
                  </a:lnTo>
                  <a:lnTo>
                    <a:pt x="373" y="469"/>
                  </a:lnTo>
                  <a:lnTo>
                    <a:pt x="389" y="459"/>
                  </a:lnTo>
                  <a:lnTo>
                    <a:pt x="381" y="447"/>
                  </a:lnTo>
                  <a:lnTo>
                    <a:pt x="431" y="435"/>
                  </a:lnTo>
                  <a:lnTo>
                    <a:pt x="384" y="435"/>
                  </a:lnTo>
                  <a:lnTo>
                    <a:pt x="324" y="389"/>
                  </a:lnTo>
                  <a:lnTo>
                    <a:pt x="364" y="393"/>
                  </a:lnTo>
                  <a:lnTo>
                    <a:pt x="353" y="369"/>
                  </a:lnTo>
                  <a:lnTo>
                    <a:pt x="407" y="380"/>
                  </a:lnTo>
                  <a:lnTo>
                    <a:pt x="369" y="355"/>
                  </a:lnTo>
                  <a:lnTo>
                    <a:pt x="420" y="355"/>
                  </a:lnTo>
                  <a:lnTo>
                    <a:pt x="392" y="315"/>
                  </a:lnTo>
                  <a:lnTo>
                    <a:pt x="426" y="285"/>
                  </a:lnTo>
                  <a:lnTo>
                    <a:pt x="471" y="285"/>
                  </a:lnTo>
                  <a:lnTo>
                    <a:pt x="558" y="341"/>
                  </a:lnTo>
                  <a:lnTo>
                    <a:pt x="460" y="267"/>
                  </a:lnTo>
                  <a:lnTo>
                    <a:pt x="420" y="226"/>
                  </a:lnTo>
                  <a:lnTo>
                    <a:pt x="420" y="253"/>
                  </a:lnTo>
                  <a:lnTo>
                    <a:pt x="398" y="233"/>
                  </a:lnTo>
                  <a:lnTo>
                    <a:pt x="384" y="250"/>
                  </a:lnTo>
                  <a:lnTo>
                    <a:pt x="369" y="247"/>
                  </a:lnTo>
                  <a:lnTo>
                    <a:pt x="362" y="234"/>
                  </a:lnTo>
                  <a:lnTo>
                    <a:pt x="365" y="221"/>
                  </a:lnTo>
                  <a:lnTo>
                    <a:pt x="381" y="217"/>
                  </a:lnTo>
                  <a:lnTo>
                    <a:pt x="392" y="221"/>
                  </a:lnTo>
                  <a:lnTo>
                    <a:pt x="396" y="224"/>
                  </a:lnTo>
                  <a:lnTo>
                    <a:pt x="389" y="212"/>
                  </a:lnTo>
                  <a:lnTo>
                    <a:pt x="375" y="209"/>
                  </a:lnTo>
                  <a:lnTo>
                    <a:pt x="356" y="215"/>
                  </a:lnTo>
                  <a:lnTo>
                    <a:pt x="353" y="194"/>
                  </a:lnTo>
                  <a:lnTo>
                    <a:pt x="356" y="170"/>
                  </a:lnTo>
                  <a:lnTo>
                    <a:pt x="414" y="116"/>
                  </a:lnTo>
                  <a:lnTo>
                    <a:pt x="424" y="84"/>
                  </a:lnTo>
                  <a:lnTo>
                    <a:pt x="396" y="101"/>
                  </a:lnTo>
                  <a:lnTo>
                    <a:pt x="342" y="153"/>
                  </a:lnTo>
                  <a:lnTo>
                    <a:pt x="381" y="86"/>
                  </a:lnTo>
                  <a:lnTo>
                    <a:pt x="323" y="132"/>
                  </a:lnTo>
                  <a:lnTo>
                    <a:pt x="328" y="105"/>
                  </a:lnTo>
                  <a:lnTo>
                    <a:pt x="381" y="59"/>
                  </a:lnTo>
                  <a:lnTo>
                    <a:pt x="320" y="86"/>
                  </a:lnTo>
                  <a:lnTo>
                    <a:pt x="328" y="65"/>
                  </a:lnTo>
                  <a:lnTo>
                    <a:pt x="362" y="29"/>
                  </a:lnTo>
                  <a:lnTo>
                    <a:pt x="407" y="9"/>
                  </a:lnTo>
                  <a:lnTo>
                    <a:pt x="403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11" name="Freeform 1069"/>
            <p:cNvSpPr>
              <a:spLocks/>
            </p:cNvSpPr>
            <p:nvPr/>
          </p:nvSpPr>
          <p:spPr bwMode="auto">
            <a:xfrm>
              <a:off x="3455" y="3064"/>
              <a:ext cx="223" cy="381"/>
            </a:xfrm>
            <a:custGeom>
              <a:avLst/>
              <a:gdLst>
                <a:gd name="T0" fmla="*/ 205 w 223"/>
                <a:gd name="T1" fmla="*/ 8 h 381"/>
                <a:gd name="T2" fmla="*/ 205 w 223"/>
                <a:gd name="T3" fmla="*/ 8 h 381"/>
                <a:gd name="T4" fmla="*/ 188 w 223"/>
                <a:gd name="T5" fmla="*/ 29 h 381"/>
                <a:gd name="T6" fmla="*/ 181 w 223"/>
                <a:gd name="T7" fmla="*/ 52 h 381"/>
                <a:gd name="T8" fmla="*/ 175 w 223"/>
                <a:gd name="T9" fmla="*/ 41 h 381"/>
                <a:gd name="T10" fmla="*/ 169 w 223"/>
                <a:gd name="T11" fmla="*/ 70 h 381"/>
                <a:gd name="T12" fmla="*/ 165 w 223"/>
                <a:gd name="T13" fmla="*/ 103 h 381"/>
                <a:gd name="T14" fmla="*/ 151 w 223"/>
                <a:gd name="T15" fmla="*/ 67 h 381"/>
                <a:gd name="T16" fmla="*/ 143 w 223"/>
                <a:gd name="T17" fmla="*/ 93 h 381"/>
                <a:gd name="T18" fmla="*/ 151 w 223"/>
                <a:gd name="T19" fmla="*/ 151 h 381"/>
                <a:gd name="T20" fmla="*/ 169 w 223"/>
                <a:gd name="T21" fmla="*/ 201 h 381"/>
                <a:gd name="T22" fmla="*/ 171 w 223"/>
                <a:gd name="T23" fmla="*/ 146 h 381"/>
                <a:gd name="T24" fmla="*/ 188 w 223"/>
                <a:gd name="T25" fmla="*/ 95 h 381"/>
                <a:gd name="T26" fmla="*/ 185 w 223"/>
                <a:gd name="T27" fmla="*/ 158 h 381"/>
                <a:gd name="T28" fmla="*/ 205 w 223"/>
                <a:gd name="T29" fmla="*/ 288 h 381"/>
                <a:gd name="T30" fmla="*/ 222 w 223"/>
                <a:gd name="T31" fmla="*/ 380 h 381"/>
                <a:gd name="T32" fmla="*/ 182 w 223"/>
                <a:gd name="T33" fmla="*/ 285 h 381"/>
                <a:gd name="T34" fmla="*/ 148 w 223"/>
                <a:gd name="T35" fmla="*/ 178 h 381"/>
                <a:gd name="T36" fmla="*/ 131 w 223"/>
                <a:gd name="T37" fmla="*/ 116 h 381"/>
                <a:gd name="T38" fmla="*/ 131 w 223"/>
                <a:gd name="T39" fmla="*/ 275 h 381"/>
                <a:gd name="T40" fmla="*/ 125 w 223"/>
                <a:gd name="T41" fmla="*/ 180 h 381"/>
                <a:gd name="T42" fmla="*/ 99 w 223"/>
                <a:gd name="T43" fmla="*/ 134 h 381"/>
                <a:gd name="T44" fmla="*/ 99 w 223"/>
                <a:gd name="T45" fmla="*/ 211 h 381"/>
                <a:gd name="T46" fmla="*/ 83 w 223"/>
                <a:gd name="T47" fmla="*/ 261 h 381"/>
                <a:gd name="T48" fmla="*/ 83 w 223"/>
                <a:gd name="T49" fmla="*/ 151 h 381"/>
                <a:gd name="T50" fmla="*/ 73 w 223"/>
                <a:gd name="T51" fmla="*/ 108 h 381"/>
                <a:gd name="T52" fmla="*/ 31 w 223"/>
                <a:gd name="T53" fmla="*/ 249 h 381"/>
                <a:gd name="T54" fmla="*/ 0 w 223"/>
                <a:gd name="T55" fmla="*/ 283 h 381"/>
                <a:gd name="T56" fmla="*/ 20 w 223"/>
                <a:gd name="T57" fmla="*/ 246 h 381"/>
                <a:gd name="T58" fmla="*/ 53 w 223"/>
                <a:gd name="T59" fmla="*/ 93 h 381"/>
                <a:gd name="T60" fmla="*/ 70 w 223"/>
                <a:gd name="T61" fmla="*/ 72 h 381"/>
                <a:gd name="T62" fmla="*/ 115 w 223"/>
                <a:gd name="T63" fmla="*/ 42 h 381"/>
                <a:gd name="T64" fmla="*/ 122 w 223"/>
                <a:gd name="T65" fmla="*/ 32 h 381"/>
                <a:gd name="T66" fmla="*/ 125 w 223"/>
                <a:gd name="T67" fmla="*/ 56 h 381"/>
                <a:gd name="T68" fmla="*/ 136 w 223"/>
                <a:gd name="T69" fmla="*/ 85 h 381"/>
                <a:gd name="T70" fmla="*/ 145 w 223"/>
                <a:gd name="T71" fmla="*/ 47 h 381"/>
                <a:gd name="T72" fmla="*/ 171 w 223"/>
                <a:gd name="T73" fmla="*/ 15 h 381"/>
                <a:gd name="T74" fmla="*/ 169 w 223"/>
                <a:gd name="T75" fmla="*/ 32 h 381"/>
                <a:gd name="T76" fmla="*/ 208 w 223"/>
                <a:gd name="T77" fmla="*/ 0 h 381"/>
                <a:gd name="T78" fmla="*/ 205 w 223"/>
                <a:gd name="T79" fmla="*/ 8 h 381"/>
                <a:gd name="T80" fmla="*/ 205 w 223"/>
                <a:gd name="T81" fmla="*/ 8 h 38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23"/>
                <a:gd name="T124" fmla="*/ 0 h 381"/>
                <a:gd name="T125" fmla="*/ 223 w 223"/>
                <a:gd name="T126" fmla="*/ 381 h 38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23" h="381">
                  <a:moveTo>
                    <a:pt x="205" y="8"/>
                  </a:moveTo>
                  <a:lnTo>
                    <a:pt x="205" y="8"/>
                  </a:lnTo>
                  <a:lnTo>
                    <a:pt x="188" y="29"/>
                  </a:lnTo>
                  <a:lnTo>
                    <a:pt x="181" y="52"/>
                  </a:lnTo>
                  <a:lnTo>
                    <a:pt x="175" y="41"/>
                  </a:lnTo>
                  <a:lnTo>
                    <a:pt x="169" y="70"/>
                  </a:lnTo>
                  <a:lnTo>
                    <a:pt x="165" y="103"/>
                  </a:lnTo>
                  <a:lnTo>
                    <a:pt x="151" y="67"/>
                  </a:lnTo>
                  <a:lnTo>
                    <a:pt x="143" y="93"/>
                  </a:lnTo>
                  <a:lnTo>
                    <a:pt x="151" y="151"/>
                  </a:lnTo>
                  <a:lnTo>
                    <a:pt x="169" y="201"/>
                  </a:lnTo>
                  <a:lnTo>
                    <a:pt x="171" y="146"/>
                  </a:lnTo>
                  <a:lnTo>
                    <a:pt x="188" y="95"/>
                  </a:lnTo>
                  <a:lnTo>
                    <a:pt x="185" y="158"/>
                  </a:lnTo>
                  <a:lnTo>
                    <a:pt x="205" y="288"/>
                  </a:lnTo>
                  <a:lnTo>
                    <a:pt x="222" y="380"/>
                  </a:lnTo>
                  <a:lnTo>
                    <a:pt x="182" y="285"/>
                  </a:lnTo>
                  <a:lnTo>
                    <a:pt x="148" y="178"/>
                  </a:lnTo>
                  <a:lnTo>
                    <a:pt x="131" y="116"/>
                  </a:lnTo>
                  <a:lnTo>
                    <a:pt x="131" y="275"/>
                  </a:lnTo>
                  <a:lnTo>
                    <a:pt x="125" y="180"/>
                  </a:lnTo>
                  <a:lnTo>
                    <a:pt x="99" y="134"/>
                  </a:lnTo>
                  <a:lnTo>
                    <a:pt x="99" y="211"/>
                  </a:lnTo>
                  <a:lnTo>
                    <a:pt x="83" y="261"/>
                  </a:lnTo>
                  <a:lnTo>
                    <a:pt x="83" y="151"/>
                  </a:lnTo>
                  <a:lnTo>
                    <a:pt x="73" y="108"/>
                  </a:lnTo>
                  <a:lnTo>
                    <a:pt x="31" y="249"/>
                  </a:lnTo>
                  <a:lnTo>
                    <a:pt x="0" y="283"/>
                  </a:lnTo>
                  <a:lnTo>
                    <a:pt x="20" y="246"/>
                  </a:lnTo>
                  <a:lnTo>
                    <a:pt x="53" y="93"/>
                  </a:lnTo>
                  <a:lnTo>
                    <a:pt x="70" y="72"/>
                  </a:lnTo>
                  <a:lnTo>
                    <a:pt x="115" y="42"/>
                  </a:lnTo>
                  <a:lnTo>
                    <a:pt x="122" y="32"/>
                  </a:lnTo>
                  <a:lnTo>
                    <a:pt x="125" y="56"/>
                  </a:lnTo>
                  <a:lnTo>
                    <a:pt x="136" y="85"/>
                  </a:lnTo>
                  <a:lnTo>
                    <a:pt x="145" y="47"/>
                  </a:lnTo>
                  <a:lnTo>
                    <a:pt x="171" y="15"/>
                  </a:lnTo>
                  <a:lnTo>
                    <a:pt x="169" y="32"/>
                  </a:lnTo>
                  <a:lnTo>
                    <a:pt x="208" y="0"/>
                  </a:lnTo>
                  <a:lnTo>
                    <a:pt x="205" y="8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12" name="Freeform 1070"/>
            <p:cNvSpPr>
              <a:spLocks/>
            </p:cNvSpPr>
            <p:nvPr/>
          </p:nvSpPr>
          <p:spPr bwMode="auto">
            <a:xfrm>
              <a:off x="4200" y="3139"/>
              <a:ext cx="35" cy="354"/>
            </a:xfrm>
            <a:custGeom>
              <a:avLst/>
              <a:gdLst>
                <a:gd name="T0" fmla="*/ 5 w 35"/>
                <a:gd name="T1" fmla="*/ 10 h 354"/>
                <a:gd name="T2" fmla="*/ 5 w 35"/>
                <a:gd name="T3" fmla="*/ 10 h 354"/>
                <a:gd name="T4" fmla="*/ 19 w 35"/>
                <a:gd name="T5" fmla="*/ 63 h 354"/>
                <a:gd name="T6" fmla="*/ 22 w 35"/>
                <a:gd name="T7" fmla="*/ 120 h 354"/>
                <a:gd name="T8" fmla="*/ 30 w 35"/>
                <a:gd name="T9" fmla="*/ 173 h 354"/>
                <a:gd name="T10" fmla="*/ 26 w 35"/>
                <a:gd name="T11" fmla="*/ 238 h 354"/>
                <a:gd name="T12" fmla="*/ 20 w 35"/>
                <a:gd name="T13" fmla="*/ 281 h 354"/>
                <a:gd name="T14" fmla="*/ 11 w 35"/>
                <a:gd name="T15" fmla="*/ 329 h 354"/>
                <a:gd name="T16" fmla="*/ 0 w 35"/>
                <a:gd name="T17" fmla="*/ 353 h 354"/>
                <a:gd name="T18" fmla="*/ 14 w 35"/>
                <a:gd name="T19" fmla="*/ 336 h 354"/>
                <a:gd name="T20" fmla="*/ 26 w 35"/>
                <a:gd name="T21" fmla="*/ 297 h 354"/>
                <a:gd name="T22" fmla="*/ 34 w 35"/>
                <a:gd name="T23" fmla="*/ 208 h 354"/>
                <a:gd name="T24" fmla="*/ 32 w 35"/>
                <a:gd name="T25" fmla="*/ 149 h 354"/>
                <a:gd name="T26" fmla="*/ 26 w 35"/>
                <a:gd name="T27" fmla="*/ 78 h 354"/>
                <a:gd name="T28" fmla="*/ 19 w 35"/>
                <a:gd name="T29" fmla="*/ 33 h 354"/>
                <a:gd name="T30" fmla="*/ 7 w 35"/>
                <a:gd name="T31" fmla="*/ 0 h 354"/>
                <a:gd name="T32" fmla="*/ 5 w 35"/>
                <a:gd name="T33" fmla="*/ 10 h 354"/>
                <a:gd name="T34" fmla="*/ 5 w 35"/>
                <a:gd name="T35" fmla="*/ 10 h 35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5"/>
                <a:gd name="T55" fmla="*/ 0 h 354"/>
                <a:gd name="T56" fmla="*/ 35 w 35"/>
                <a:gd name="T57" fmla="*/ 354 h 35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5" h="354">
                  <a:moveTo>
                    <a:pt x="5" y="10"/>
                  </a:moveTo>
                  <a:lnTo>
                    <a:pt x="5" y="10"/>
                  </a:lnTo>
                  <a:lnTo>
                    <a:pt x="19" y="63"/>
                  </a:lnTo>
                  <a:lnTo>
                    <a:pt x="22" y="120"/>
                  </a:lnTo>
                  <a:lnTo>
                    <a:pt x="30" y="173"/>
                  </a:lnTo>
                  <a:lnTo>
                    <a:pt x="26" y="238"/>
                  </a:lnTo>
                  <a:lnTo>
                    <a:pt x="20" y="281"/>
                  </a:lnTo>
                  <a:lnTo>
                    <a:pt x="11" y="329"/>
                  </a:lnTo>
                  <a:lnTo>
                    <a:pt x="0" y="353"/>
                  </a:lnTo>
                  <a:lnTo>
                    <a:pt x="14" y="336"/>
                  </a:lnTo>
                  <a:lnTo>
                    <a:pt x="26" y="297"/>
                  </a:lnTo>
                  <a:lnTo>
                    <a:pt x="34" y="208"/>
                  </a:lnTo>
                  <a:lnTo>
                    <a:pt x="32" y="149"/>
                  </a:lnTo>
                  <a:lnTo>
                    <a:pt x="26" y="78"/>
                  </a:lnTo>
                  <a:lnTo>
                    <a:pt x="19" y="33"/>
                  </a:lnTo>
                  <a:lnTo>
                    <a:pt x="7" y="0"/>
                  </a:lnTo>
                  <a:lnTo>
                    <a:pt x="5" y="1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13" name="Freeform 1071"/>
            <p:cNvSpPr>
              <a:spLocks/>
            </p:cNvSpPr>
            <p:nvPr/>
          </p:nvSpPr>
          <p:spPr bwMode="auto">
            <a:xfrm>
              <a:off x="3869" y="3468"/>
              <a:ext cx="332" cy="111"/>
            </a:xfrm>
            <a:custGeom>
              <a:avLst/>
              <a:gdLst>
                <a:gd name="T0" fmla="*/ 331 w 332"/>
                <a:gd name="T1" fmla="*/ 24 h 111"/>
                <a:gd name="T2" fmla="*/ 331 w 332"/>
                <a:gd name="T3" fmla="*/ 24 h 111"/>
                <a:gd name="T4" fmla="*/ 294 w 332"/>
                <a:gd name="T5" fmla="*/ 42 h 111"/>
                <a:gd name="T6" fmla="*/ 269 w 332"/>
                <a:gd name="T7" fmla="*/ 48 h 111"/>
                <a:gd name="T8" fmla="*/ 232 w 332"/>
                <a:gd name="T9" fmla="*/ 42 h 111"/>
                <a:gd name="T10" fmla="*/ 173 w 332"/>
                <a:gd name="T11" fmla="*/ 18 h 111"/>
                <a:gd name="T12" fmla="*/ 107 w 332"/>
                <a:gd name="T13" fmla="*/ 0 h 111"/>
                <a:gd name="T14" fmla="*/ 131 w 332"/>
                <a:gd name="T15" fmla="*/ 21 h 111"/>
                <a:gd name="T16" fmla="*/ 193 w 332"/>
                <a:gd name="T17" fmla="*/ 38 h 111"/>
                <a:gd name="T18" fmla="*/ 169 w 332"/>
                <a:gd name="T19" fmla="*/ 88 h 111"/>
                <a:gd name="T20" fmla="*/ 99 w 332"/>
                <a:gd name="T21" fmla="*/ 88 h 111"/>
                <a:gd name="T22" fmla="*/ 0 w 332"/>
                <a:gd name="T23" fmla="*/ 42 h 111"/>
                <a:gd name="T24" fmla="*/ 75 w 332"/>
                <a:gd name="T25" fmla="*/ 97 h 111"/>
                <a:gd name="T26" fmla="*/ 200 w 332"/>
                <a:gd name="T27" fmla="*/ 110 h 111"/>
                <a:gd name="T28" fmla="*/ 222 w 332"/>
                <a:gd name="T29" fmla="*/ 76 h 111"/>
                <a:gd name="T30" fmla="*/ 222 w 332"/>
                <a:gd name="T31" fmla="*/ 54 h 111"/>
                <a:gd name="T32" fmla="*/ 276 w 332"/>
                <a:gd name="T33" fmla="*/ 54 h 111"/>
                <a:gd name="T34" fmla="*/ 323 w 332"/>
                <a:gd name="T35" fmla="*/ 32 h 111"/>
                <a:gd name="T36" fmla="*/ 331 w 332"/>
                <a:gd name="T37" fmla="*/ 24 h 111"/>
                <a:gd name="T38" fmla="*/ 331 w 332"/>
                <a:gd name="T39" fmla="*/ 24 h 11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2"/>
                <a:gd name="T61" fmla="*/ 0 h 111"/>
                <a:gd name="T62" fmla="*/ 332 w 332"/>
                <a:gd name="T63" fmla="*/ 111 h 11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2" h="111">
                  <a:moveTo>
                    <a:pt x="331" y="24"/>
                  </a:moveTo>
                  <a:lnTo>
                    <a:pt x="331" y="24"/>
                  </a:lnTo>
                  <a:lnTo>
                    <a:pt x="294" y="42"/>
                  </a:lnTo>
                  <a:lnTo>
                    <a:pt x="269" y="48"/>
                  </a:lnTo>
                  <a:lnTo>
                    <a:pt x="232" y="42"/>
                  </a:lnTo>
                  <a:lnTo>
                    <a:pt x="173" y="18"/>
                  </a:lnTo>
                  <a:lnTo>
                    <a:pt x="107" y="0"/>
                  </a:lnTo>
                  <a:lnTo>
                    <a:pt x="131" y="21"/>
                  </a:lnTo>
                  <a:lnTo>
                    <a:pt x="193" y="38"/>
                  </a:lnTo>
                  <a:lnTo>
                    <a:pt x="169" y="88"/>
                  </a:lnTo>
                  <a:lnTo>
                    <a:pt x="99" y="88"/>
                  </a:lnTo>
                  <a:lnTo>
                    <a:pt x="0" y="42"/>
                  </a:lnTo>
                  <a:lnTo>
                    <a:pt x="75" y="97"/>
                  </a:lnTo>
                  <a:lnTo>
                    <a:pt x="200" y="110"/>
                  </a:lnTo>
                  <a:lnTo>
                    <a:pt x="222" y="76"/>
                  </a:lnTo>
                  <a:lnTo>
                    <a:pt x="222" y="54"/>
                  </a:lnTo>
                  <a:lnTo>
                    <a:pt x="276" y="54"/>
                  </a:lnTo>
                  <a:lnTo>
                    <a:pt x="323" y="32"/>
                  </a:lnTo>
                  <a:lnTo>
                    <a:pt x="331" y="24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14" name="Freeform 1072"/>
            <p:cNvSpPr>
              <a:spLocks/>
            </p:cNvSpPr>
            <p:nvPr/>
          </p:nvSpPr>
          <p:spPr bwMode="auto">
            <a:xfrm>
              <a:off x="3117" y="3506"/>
              <a:ext cx="818" cy="1338"/>
            </a:xfrm>
            <a:custGeom>
              <a:avLst/>
              <a:gdLst>
                <a:gd name="T0" fmla="*/ 410 w 818"/>
                <a:gd name="T1" fmla="*/ 0 h 1338"/>
                <a:gd name="T2" fmla="*/ 358 w 818"/>
                <a:gd name="T3" fmla="*/ 125 h 1338"/>
                <a:gd name="T4" fmla="*/ 362 w 818"/>
                <a:gd name="T5" fmla="*/ 564 h 1338"/>
                <a:gd name="T6" fmla="*/ 343 w 818"/>
                <a:gd name="T7" fmla="*/ 172 h 1338"/>
                <a:gd name="T8" fmla="*/ 365 w 818"/>
                <a:gd name="T9" fmla="*/ 20 h 1338"/>
                <a:gd name="T10" fmla="*/ 304 w 818"/>
                <a:gd name="T11" fmla="*/ 59 h 1338"/>
                <a:gd name="T12" fmla="*/ 285 w 818"/>
                <a:gd name="T13" fmla="*/ 92 h 1338"/>
                <a:gd name="T14" fmla="*/ 169 w 818"/>
                <a:gd name="T15" fmla="*/ 149 h 1338"/>
                <a:gd name="T16" fmla="*/ 24 w 818"/>
                <a:gd name="T17" fmla="*/ 306 h 1338"/>
                <a:gd name="T18" fmla="*/ 32 w 818"/>
                <a:gd name="T19" fmla="*/ 500 h 1338"/>
                <a:gd name="T20" fmla="*/ 154 w 818"/>
                <a:gd name="T21" fmla="*/ 917 h 1338"/>
                <a:gd name="T22" fmla="*/ 55 w 818"/>
                <a:gd name="T23" fmla="*/ 931 h 1338"/>
                <a:gd name="T24" fmla="*/ 66 w 818"/>
                <a:gd name="T25" fmla="*/ 1018 h 1338"/>
                <a:gd name="T26" fmla="*/ 100 w 818"/>
                <a:gd name="T27" fmla="*/ 1136 h 1338"/>
                <a:gd name="T28" fmla="*/ 279 w 818"/>
                <a:gd name="T29" fmla="*/ 1122 h 1338"/>
                <a:gd name="T30" fmla="*/ 520 w 818"/>
                <a:gd name="T31" fmla="*/ 1143 h 1338"/>
                <a:gd name="T32" fmla="*/ 528 w 818"/>
                <a:gd name="T33" fmla="*/ 1007 h 1338"/>
                <a:gd name="T34" fmla="*/ 533 w 818"/>
                <a:gd name="T35" fmla="*/ 1021 h 1338"/>
                <a:gd name="T36" fmla="*/ 589 w 818"/>
                <a:gd name="T37" fmla="*/ 1088 h 1338"/>
                <a:gd name="T38" fmla="*/ 599 w 818"/>
                <a:gd name="T39" fmla="*/ 955 h 1338"/>
                <a:gd name="T40" fmla="*/ 609 w 818"/>
                <a:gd name="T41" fmla="*/ 960 h 1338"/>
                <a:gd name="T42" fmla="*/ 609 w 818"/>
                <a:gd name="T43" fmla="*/ 1055 h 1338"/>
                <a:gd name="T44" fmla="*/ 799 w 818"/>
                <a:gd name="T45" fmla="*/ 902 h 1338"/>
                <a:gd name="T46" fmla="*/ 639 w 818"/>
                <a:gd name="T47" fmla="*/ 1088 h 1338"/>
                <a:gd name="T48" fmla="*/ 775 w 818"/>
                <a:gd name="T49" fmla="*/ 1070 h 1338"/>
                <a:gd name="T50" fmla="*/ 810 w 818"/>
                <a:gd name="T51" fmla="*/ 994 h 1338"/>
                <a:gd name="T52" fmla="*/ 817 w 818"/>
                <a:gd name="T53" fmla="*/ 979 h 1338"/>
                <a:gd name="T54" fmla="*/ 790 w 818"/>
                <a:gd name="T55" fmla="*/ 1070 h 1338"/>
                <a:gd name="T56" fmla="*/ 652 w 818"/>
                <a:gd name="T57" fmla="*/ 1114 h 1338"/>
                <a:gd name="T58" fmla="*/ 546 w 818"/>
                <a:gd name="T59" fmla="*/ 1189 h 1338"/>
                <a:gd name="T60" fmla="*/ 395 w 818"/>
                <a:gd name="T61" fmla="*/ 1337 h 1338"/>
                <a:gd name="T62" fmla="*/ 249 w 818"/>
                <a:gd name="T63" fmla="*/ 1261 h 1338"/>
                <a:gd name="T64" fmla="*/ 20 w 818"/>
                <a:gd name="T65" fmla="*/ 1040 h 1338"/>
                <a:gd name="T66" fmla="*/ 17 w 818"/>
                <a:gd name="T67" fmla="*/ 806 h 1338"/>
                <a:gd name="T68" fmla="*/ 13 w 818"/>
                <a:gd name="T69" fmla="*/ 482 h 1338"/>
                <a:gd name="T70" fmla="*/ 0 w 818"/>
                <a:gd name="T71" fmla="*/ 272 h 1338"/>
                <a:gd name="T72" fmla="*/ 74 w 818"/>
                <a:gd name="T73" fmla="*/ 167 h 1338"/>
                <a:gd name="T74" fmla="*/ 149 w 818"/>
                <a:gd name="T75" fmla="*/ 106 h 1338"/>
                <a:gd name="T76" fmla="*/ 345 w 818"/>
                <a:gd name="T77" fmla="*/ 0 h 1338"/>
                <a:gd name="T78" fmla="*/ 410 w 818"/>
                <a:gd name="T79" fmla="*/ 0 h 133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818"/>
                <a:gd name="T121" fmla="*/ 0 h 1338"/>
                <a:gd name="T122" fmla="*/ 818 w 818"/>
                <a:gd name="T123" fmla="*/ 1338 h 133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818" h="1338">
                  <a:moveTo>
                    <a:pt x="410" y="0"/>
                  </a:moveTo>
                  <a:lnTo>
                    <a:pt x="410" y="0"/>
                  </a:lnTo>
                  <a:lnTo>
                    <a:pt x="377" y="34"/>
                  </a:lnTo>
                  <a:lnTo>
                    <a:pt x="358" y="125"/>
                  </a:lnTo>
                  <a:lnTo>
                    <a:pt x="389" y="272"/>
                  </a:lnTo>
                  <a:lnTo>
                    <a:pt x="362" y="564"/>
                  </a:lnTo>
                  <a:lnTo>
                    <a:pt x="358" y="293"/>
                  </a:lnTo>
                  <a:lnTo>
                    <a:pt x="343" y="172"/>
                  </a:lnTo>
                  <a:lnTo>
                    <a:pt x="343" y="59"/>
                  </a:lnTo>
                  <a:lnTo>
                    <a:pt x="365" y="20"/>
                  </a:lnTo>
                  <a:lnTo>
                    <a:pt x="343" y="20"/>
                  </a:lnTo>
                  <a:lnTo>
                    <a:pt x="304" y="59"/>
                  </a:lnTo>
                  <a:lnTo>
                    <a:pt x="323" y="153"/>
                  </a:lnTo>
                  <a:lnTo>
                    <a:pt x="285" y="92"/>
                  </a:lnTo>
                  <a:lnTo>
                    <a:pt x="225" y="68"/>
                  </a:lnTo>
                  <a:lnTo>
                    <a:pt x="169" y="149"/>
                  </a:lnTo>
                  <a:lnTo>
                    <a:pt x="40" y="248"/>
                  </a:lnTo>
                  <a:lnTo>
                    <a:pt x="24" y="306"/>
                  </a:lnTo>
                  <a:lnTo>
                    <a:pt x="55" y="549"/>
                  </a:lnTo>
                  <a:lnTo>
                    <a:pt x="32" y="500"/>
                  </a:lnTo>
                  <a:lnTo>
                    <a:pt x="50" y="645"/>
                  </a:lnTo>
                  <a:lnTo>
                    <a:pt x="154" y="917"/>
                  </a:lnTo>
                  <a:lnTo>
                    <a:pt x="85" y="788"/>
                  </a:lnTo>
                  <a:lnTo>
                    <a:pt x="55" y="931"/>
                  </a:lnTo>
                  <a:lnTo>
                    <a:pt x="93" y="1045"/>
                  </a:lnTo>
                  <a:lnTo>
                    <a:pt x="66" y="1018"/>
                  </a:lnTo>
                  <a:lnTo>
                    <a:pt x="50" y="1037"/>
                  </a:lnTo>
                  <a:lnTo>
                    <a:pt x="100" y="1136"/>
                  </a:lnTo>
                  <a:lnTo>
                    <a:pt x="183" y="1184"/>
                  </a:lnTo>
                  <a:lnTo>
                    <a:pt x="279" y="1122"/>
                  </a:lnTo>
                  <a:lnTo>
                    <a:pt x="315" y="1170"/>
                  </a:lnTo>
                  <a:lnTo>
                    <a:pt x="520" y="1143"/>
                  </a:lnTo>
                  <a:lnTo>
                    <a:pt x="520" y="1075"/>
                  </a:lnTo>
                  <a:lnTo>
                    <a:pt x="528" y="1007"/>
                  </a:lnTo>
                  <a:lnTo>
                    <a:pt x="581" y="909"/>
                  </a:lnTo>
                  <a:lnTo>
                    <a:pt x="533" y="1021"/>
                  </a:lnTo>
                  <a:lnTo>
                    <a:pt x="533" y="1060"/>
                  </a:lnTo>
                  <a:lnTo>
                    <a:pt x="589" y="1088"/>
                  </a:lnTo>
                  <a:lnTo>
                    <a:pt x="571" y="1032"/>
                  </a:lnTo>
                  <a:lnTo>
                    <a:pt x="599" y="955"/>
                  </a:lnTo>
                  <a:lnTo>
                    <a:pt x="639" y="921"/>
                  </a:lnTo>
                  <a:lnTo>
                    <a:pt x="609" y="960"/>
                  </a:lnTo>
                  <a:lnTo>
                    <a:pt x="589" y="1032"/>
                  </a:lnTo>
                  <a:lnTo>
                    <a:pt x="609" y="1055"/>
                  </a:lnTo>
                  <a:lnTo>
                    <a:pt x="652" y="1055"/>
                  </a:lnTo>
                  <a:lnTo>
                    <a:pt x="799" y="902"/>
                  </a:lnTo>
                  <a:lnTo>
                    <a:pt x="810" y="902"/>
                  </a:lnTo>
                  <a:lnTo>
                    <a:pt x="639" y="1088"/>
                  </a:lnTo>
                  <a:lnTo>
                    <a:pt x="700" y="1088"/>
                  </a:lnTo>
                  <a:lnTo>
                    <a:pt x="775" y="1070"/>
                  </a:lnTo>
                  <a:lnTo>
                    <a:pt x="800" y="1037"/>
                  </a:lnTo>
                  <a:lnTo>
                    <a:pt x="810" y="994"/>
                  </a:lnTo>
                  <a:lnTo>
                    <a:pt x="810" y="931"/>
                  </a:lnTo>
                  <a:lnTo>
                    <a:pt x="817" y="979"/>
                  </a:lnTo>
                  <a:lnTo>
                    <a:pt x="810" y="1027"/>
                  </a:lnTo>
                  <a:lnTo>
                    <a:pt x="790" y="1070"/>
                  </a:lnTo>
                  <a:lnTo>
                    <a:pt x="760" y="1088"/>
                  </a:lnTo>
                  <a:lnTo>
                    <a:pt x="652" y="1114"/>
                  </a:lnTo>
                  <a:lnTo>
                    <a:pt x="598" y="1146"/>
                  </a:lnTo>
                  <a:lnTo>
                    <a:pt x="546" y="1189"/>
                  </a:lnTo>
                  <a:lnTo>
                    <a:pt x="408" y="1337"/>
                  </a:lnTo>
                  <a:lnTo>
                    <a:pt x="395" y="1337"/>
                  </a:lnTo>
                  <a:lnTo>
                    <a:pt x="507" y="1222"/>
                  </a:lnTo>
                  <a:lnTo>
                    <a:pt x="249" y="1261"/>
                  </a:lnTo>
                  <a:lnTo>
                    <a:pt x="131" y="1236"/>
                  </a:lnTo>
                  <a:lnTo>
                    <a:pt x="20" y="1040"/>
                  </a:lnTo>
                  <a:lnTo>
                    <a:pt x="27" y="888"/>
                  </a:lnTo>
                  <a:lnTo>
                    <a:pt x="17" y="806"/>
                  </a:lnTo>
                  <a:lnTo>
                    <a:pt x="24" y="640"/>
                  </a:lnTo>
                  <a:lnTo>
                    <a:pt x="13" y="482"/>
                  </a:lnTo>
                  <a:lnTo>
                    <a:pt x="13" y="421"/>
                  </a:lnTo>
                  <a:lnTo>
                    <a:pt x="0" y="272"/>
                  </a:lnTo>
                  <a:lnTo>
                    <a:pt x="13" y="234"/>
                  </a:lnTo>
                  <a:lnTo>
                    <a:pt x="74" y="167"/>
                  </a:lnTo>
                  <a:lnTo>
                    <a:pt x="93" y="139"/>
                  </a:lnTo>
                  <a:lnTo>
                    <a:pt x="149" y="106"/>
                  </a:lnTo>
                  <a:lnTo>
                    <a:pt x="218" y="44"/>
                  </a:lnTo>
                  <a:lnTo>
                    <a:pt x="345" y="0"/>
                  </a:lnTo>
                  <a:lnTo>
                    <a:pt x="410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15" name="Freeform 1073"/>
            <p:cNvSpPr>
              <a:spLocks/>
            </p:cNvSpPr>
            <p:nvPr/>
          </p:nvSpPr>
          <p:spPr bwMode="auto">
            <a:xfrm>
              <a:off x="3232" y="3740"/>
              <a:ext cx="603" cy="794"/>
            </a:xfrm>
            <a:custGeom>
              <a:avLst/>
              <a:gdLst>
                <a:gd name="T0" fmla="*/ 42 w 603"/>
                <a:gd name="T1" fmla="*/ 0 h 794"/>
                <a:gd name="T2" fmla="*/ 42 w 603"/>
                <a:gd name="T3" fmla="*/ 0 h 794"/>
                <a:gd name="T4" fmla="*/ 107 w 603"/>
                <a:gd name="T5" fmla="*/ 115 h 794"/>
                <a:gd name="T6" fmla="*/ 208 w 603"/>
                <a:gd name="T7" fmla="*/ 403 h 794"/>
                <a:gd name="T8" fmla="*/ 214 w 603"/>
                <a:gd name="T9" fmla="*/ 592 h 794"/>
                <a:gd name="T10" fmla="*/ 238 w 603"/>
                <a:gd name="T11" fmla="*/ 658 h 794"/>
                <a:gd name="T12" fmla="*/ 258 w 603"/>
                <a:gd name="T13" fmla="*/ 588 h 794"/>
                <a:gd name="T14" fmla="*/ 247 w 603"/>
                <a:gd name="T15" fmla="*/ 472 h 794"/>
                <a:gd name="T16" fmla="*/ 334 w 603"/>
                <a:gd name="T17" fmla="*/ 683 h 794"/>
                <a:gd name="T18" fmla="*/ 269 w 603"/>
                <a:gd name="T19" fmla="*/ 607 h 794"/>
                <a:gd name="T20" fmla="*/ 243 w 603"/>
                <a:gd name="T21" fmla="*/ 697 h 794"/>
                <a:gd name="T22" fmla="*/ 345 w 603"/>
                <a:gd name="T23" fmla="*/ 703 h 794"/>
                <a:gd name="T24" fmla="*/ 469 w 603"/>
                <a:gd name="T25" fmla="*/ 675 h 794"/>
                <a:gd name="T26" fmla="*/ 508 w 603"/>
                <a:gd name="T27" fmla="*/ 678 h 794"/>
                <a:gd name="T28" fmla="*/ 551 w 603"/>
                <a:gd name="T29" fmla="*/ 649 h 794"/>
                <a:gd name="T30" fmla="*/ 542 w 603"/>
                <a:gd name="T31" fmla="*/ 611 h 794"/>
                <a:gd name="T32" fmla="*/ 558 w 603"/>
                <a:gd name="T33" fmla="*/ 564 h 794"/>
                <a:gd name="T34" fmla="*/ 551 w 603"/>
                <a:gd name="T35" fmla="*/ 607 h 794"/>
                <a:gd name="T36" fmla="*/ 585 w 603"/>
                <a:gd name="T37" fmla="*/ 694 h 794"/>
                <a:gd name="T38" fmla="*/ 587 w 603"/>
                <a:gd name="T39" fmla="*/ 735 h 794"/>
                <a:gd name="T40" fmla="*/ 602 w 603"/>
                <a:gd name="T41" fmla="*/ 766 h 794"/>
                <a:gd name="T42" fmla="*/ 582 w 603"/>
                <a:gd name="T43" fmla="*/ 735 h 794"/>
                <a:gd name="T44" fmla="*/ 568 w 603"/>
                <a:gd name="T45" fmla="*/ 766 h 794"/>
                <a:gd name="T46" fmla="*/ 555 w 603"/>
                <a:gd name="T47" fmla="*/ 716 h 794"/>
                <a:gd name="T48" fmla="*/ 546 w 603"/>
                <a:gd name="T49" fmla="*/ 675 h 794"/>
                <a:gd name="T50" fmla="*/ 517 w 603"/>
                <a:gd name="T51" fmla="*/ 697 h 794"/>
                <a:gd name="T52" fmla="*/ 462 w 603"/>
                <a:gd name="T53" fmla="*/ 694 h 794"/>
                <a:gd name="T54" fmla="*/ 436 w 603"/>
                <a:gd name="T55" fmla="*/ 694 h 794"/>
                <a:gd name="T56" fmla="*/ 338 w 603"/>
                <a:gd name="T57" fmla="*/ 716 h 794"/>
                <a:gd name="T58" fmla="*/ 265 w 603"/>
                <a:gd name="T59" fmla="*/ 716 h 794"/>
                <a:gd name="T60" fmla="*/ 90 w 603"/>
                <a:gd name="T61" fmla="*/ 793 h 794"/>
                <a:gd name="T62" fmla="*/ 159 w 603"/>
                <a:gd name="T63" fmla="*/ 706 h 794"/>
                <a:gd name="T64" fmla="*/ 107 w 603"/>
                <a:gd name="T65" fmla="*/ 716 h 794"/>
                <a:gd name="T66" fmla="*/ 19 w 603"/>
                <a:gd name="T67" fmla="*/ 770 h 794"/>
                <a:gd name="T68" fmla="*/ 99 w 603"/>
                <a:gd name="T69" fmla="*/ 706 h 794"/>
                <a:gd name="T70" fmla="*/ 144 w 603"/>
                <a:gd name="T71" fmla="*/ 683 h 794"/>
                <a:gd name="T72" fmla="*/ 0 w 603"/>
                <a:gd name="T73" fmla="*/ 334 h 794"/>
                <a:gd name="T74" fmla="*/ 152 w 603"/>
                <a:gd name="T75" fmla="*/ 675 h 794"/>
                <a:gd name="T76" fmla="*/ 118 w 603"/>
                <a:gd name="T77" fmla="*/ 444 h 794"/>
                <a:gd name="T78" fmla="*/ 159 w 603"/>
                <a:gd name="T79" fmla="*/ 515 h 794"/>
                <a:gd name="T80" fmla="*/ 110 w 603"/>
                <a:gd name="T81" fmla="*/ 292 h 794"/>
                <a:gd name="T82" fmla="*/ 50 w 603"/>
                <a:gd name="T83" fmla="*/ 111 h 794"/>
                <a:gd name="T84" fmla="*/ 125 w 603"/>
                <a:gd name="T85" fmla="*/ 278 h 794"/>
                <a:gd name="T86" fmla="*/ 125 w 603"/>
                <a:gd name="T87" fmla="*/ 330 h 794"/>
                <a:gd name="T88" fmla="*/ 197 w 603"/>
                <a:gd name="T89" fmla="*/ 498 h 794"/>
                <a:gd name="T90" fmla="*/ 197 w 603"/>
                <a:gd name="T91" fmla="*/ 406 h 794"/>
                <a:gd name="T92" fmla="*/ 90 w 603"/>
                <a:gd name="T93" fmla="*/ 106 h 794"/>
                <a:gd name="T94" fmla="*/ 42 w 603"/>
                <a:gd name="T95" fmla="*/ 0 h 794"/>
                <a:gd name="T96" fmla="*/ 42 w 603"/>
                <a:gd name="T97" fmla="*/ 0 h 79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03"/>
                <a:gd name="T148" fmla="*/ 0 h 794"/>
                <a:gd name="T149" fmla="*/ 603 w 603"/>
                <a:gd name="T150" fmla="*/ 794 h 79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03" h="794">
                  <a:moveTo>
                    <a:pt x="42" y="0"/>
                  </a:moveTo>
                  <a:lnTo>
                    <a:pt x="42" y="0"/>
                  </a:lnTo>
                  <a:lnTo>
                    <a:pt x="107" y="115"/>
                  </a:lnTo>
                  <a:lnTo>
                    <a:pt x="208" y="403"/>
                  </a:lnTo>
                  <a:lnTo>
                    <a:pt x="214" y="592"/>
                  </a:lnTo>
                  <a:lnTo>
                    <a:pt x="238" y="658"/>
                  </a:lnTo>
                  <a:lnTo>
                    <a:pt x="258" y="588"/>
                  </a:lnTo>
                  <a:lnTo>
                    <a:pt x="247" y="472"/>
                  </a:lnTo>
                  <a:lnTo>
                    <a:pt x="334" y="683"/>
                  </a:lnTo>
                  <a:lnTo>
                    <a:pt x="269" y="607"/>
                  </a:lnTo>
                  <a:lnTo>
                    <a:pt x="243" y="697"/>
                  </a:lnTo>
                  <a:lnTo>
                    <a:pt x="345" y="703"/>
                  </a:lnTo>
                  <a:lnTo>
                    <a:pt x="469" y="675"/>
                  </a:lnTo>
                  <a:lnTo>
                    <a:pt x="508" y="678"/>
                  </a:lnTo>
                  <a:lnTo>
                    <a:pt x="551" y="649"/>
                  </a:lnTo>
                  <a:lnTo>
                    <a:pt x="542" y="611"/>
                  </a:lnTo>
                  <a:lnTo>
                    <a:pt x="558" y="564"/>
                  </a:lnTo>
                  <a:lnTo>
                    <a:pt x="551" y="607"/>
                  </a:lnTo>
                  <a:lnTo>
                    <a:pt x="585" y="694"/>
                  </a:lnTo>
                  <a:lnTo>
                    <a:pt x="587" y="735"/>
                  </a:lnTo>
                  <a:lnTo>
                    <a:pt x="602" y="766"/>
                  </a:lnTo>
                  <a:lnTo>
                    <a:pt x="582" y="735"/>
                  </a:lnTo>
                  <a:lnTo>
                    <a:pt x="568" y="766"/>
                  </a:lnTo>
                  <a:lnTo>
                    <a:pt x="555" y="716"/>
                  </a:lnTo>
                  <a:lnTo>
                    <a:pt x="546" y="675"/>
                  </a:lnTo>
                  <a:lnTo>
                    <a:pt x="517" y="697"/>
                  </a:lnTo>
                  <a:lnTo>
                    <a:pt x="462" y="694"/>
                  </a:lnTo>
                  <a:lnTo>
                    <a:pt x="436" y="694"/>
                  </a:lnTo>
                  <a:lnTo>
                    <a:pt x="338" y="716"/>
                  </a:lnTo>
                  <a:lnTo>
                    <a:pt x="265" y="716"/>
                  </a:lnTo>
                  <a:lnTo>
                    <a:pt x="90" y="793"/>
                  </a:lnTo>
                  <a:lnTo>
                    <a:pt x="159" y="706"/>
                  </a:lnTo>
                  <a:lnTo>
                    <a:pt x="107" y="716"/>
                  </a:lnTo>
                  <a:lnTo>
                    <a:pt x="19" y="770"/>
                  </a:lnTo>
                  <a:lnTo>
                    <a:pt x="99" y="706"/>
                  </a:lnTo>
                  <a:lnTo>
                    <a:pt x="144" y="683"/>
                  </a:lnTo>
                  <a:lnTo>
                    <a:pt x="0" y="334"/>
                  </a:lnTo>
                  <a:lnTo>
                    <a:pt x="152" y="675"/>
                  </a:lnTo>
                  <a:lnTo>
                    <a:pt x="118" y="444"/>
                  </a:lnTo>
                  <a:lnTo>
                    <a:pt x="159" y="515"/>
                  </a:lnTo>
                  <a:lnTo>
                    <a:pt x="110" y="292"/>
                  </a:lnTo>
                  <a:lnTo>
                    <a:pt x="50" y="111"/>
                  </a:lnTo>
                  <a:lnTo>
                    <a:pt x="125" y="278"/>
                  </a:lnTo>
                  <a:lnTo>
                    <a:pt x="125" y="330"/>
                  </a:lnTo>
                  <a:lnTo>
                    <a:pt x="197" y="498"/>
                  </a:lnTo>
                  <a:lnTo>
                    <a:pt x="197" y="406"/>
                  </a:lnTo>
                  <a:lnTo>
                    <a:pt x="90" y="106"/>
                  </a:lnTo>
                  <a:lnTo>
                    <a:pt x="42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16" name="Freeform 1074"/>
            <p:cNvSpPr>
              <a:spLocks/>
            </p:cNvSpPr>
            <p:nvPr/>
          </p:nvSpPr>
          <p:spPr bwMode="auto">
            <a:xfrm>
              <a:off x="3494" y="3550"/>
              <a:ext cx="84" cy="670"/>
            </a:xfrm>
            <a:custGeom>
              <a:avLst/>
              <a:gdLst>
                <a:gd name="T0" fmla="*/ 56 w 84"/>
                <a:gd name="T1" fmla="*/ 0 h 670"/>
                <a:gd name="T2" fmla="*/ 56 w 84"/>
                <a:gd name="T3" fmla="*/ 0 h 670"/>
                <a:gd name="T4" fmla="*/ 56 w 84"/>
                <a:gd name="T5" fmla="*/ 305 h 670"/>
                <a:gd name="T6" fmla="*/ 0 w 84"/>
                <a:gd name="T7" fmla="*/ 596 h 670"/>
                <a:gd name="T8" fmla="*/ 18 w 84"/>
                <a:gd name="T9" fmla="*/ 669 h 670"/>
                <a:gd name="T10" fmla="*/ 56 w 84"/>
                <a:gd name="T11" fmla="*/ 468 h 670"/>
                <a:gd name="T12" fmla="*/ 83 w 84"/>
                <a:gd name="T13" fmla="*/ 100 h 670"/>
                <a:gd name="T14" fmla="*/ 56 w 84"/>
                <a:gd name="T15" fmla="*/ 0 h 670"/>
                <a:gd name="T16" fmla="*/ 56 w 84"/>
                <a:gd name="T17" fmla="*/ 0 h 67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"/>
                <a:gd name="T28" fmla="*/ 0 h 670"/>
                <a:gd name="T29" fmla="*/ 84 w 84"/>
                <a:gd name="T30" fmla="*/ 670 h 67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" h="670">
                  <a:moveTo>
                    <a:pt x="56" y="0"/>
                  </a:moveTo>
                  <a:lnTo>
                    <a:pt x="56" y="0"/>
                  </a:lnTo>
                  <a:lnTo>
                    <a:pt x="56" y="305"/>
                  </a:lnTo>
                  <a:lnTo>
                    <a:pt x="0" y="596"/>
                  </a:lnTo>
                  <a:lnTo>
                    <a:pt x="18" y="669"/>
                  </a:lnTo>
                  <a:lnTo>
                    <a:pt x="56" y="468"/>
                  </a:lnTo>
                  <a:lnTo>
                    <a:pt x="83" y="100"/>
                  </a:lnTo>
                  <a:lnTo>
                    <a:pt x="56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17" name="Freeform 1075"/>
            <p:cNvSpPr>
              <a:spLocks/>
            </p:cNvSpPr>
            <p:nvPr/>
          </p:nvSpPr>
          <p:spPr bwMode="auto">
            <a:xfrm>
              <a:off x="3787" y="4242"/>
              <a:ext cx="284" cy="177"/>
            </a:xfrm>
            <a:custGeom>
              <a:avLst/>
              <a:gdLst>
                <a:gd name="T0" fmla="*/ 13 w 284"/>
                <a:gd name="T1" fmla="*/ 52 h 177"/>
                <a:gd name="T2" fmla="*/ 13 w 284"/>
                <a:gd name="T3" fmla="*/ 52 h 177"/>
                <a:gd name="T4" fmla="*/ 30 w 284"/>
                <a:gd name="T5" fmla="*/ 38 h 177"/>
                <a:gd name="T6" fmla="*/ 47 w 284"/>
                <a:gd name="T7" fmla="*/ 4 h 177"/>
                <a:gd name="T8" fmla="*/ 71 w 284"/>
                <a:gd name="T9" fmla="*/ 0 h 177"/>
                <a:gd name="T10" fmla="*/ 56 w 284"/>
                <a:gd name="T11" fmla="*/ 13 h 177"/>
                <a:gd name="T12" fmla="*/ 56 w 284"/>
                <a:gd name="T13" fmla="*/ 38 h 177"/>
                <a:gd name="T14" fmla="*/ 181 w 284"/>
                <a:gd name="T15" fmla="*/ 70 h 177"/>
                <a:gd name="T16" fmla="*/ 283 w 284"/>
                <a:gd name="T17" fmla="*/ 176 h 177"/>
                <a:gd name="T18" fmla="*/ 177 w 284"/>
                <a:gd name="T19" fmla="*/ 86 h 177"/>
                <a:gd name="T20" fmla="*/ 56 w 284"/>
                <a:gd name="T21" fmla="*/ 52 h 177"/>
                <a:gd name="T22" fmla="*/ 30 w 284"/>
                <a:gd name="T23" fmla="*/ 52 h 177"/>
                <a:gd name="T24" fmla="*/ 0 w 284"/>
                <a:gd name="T25" fmla="*/ 65 h 177"/>
                <a:gd name="T26" fmla="*/ 13 w 284"/>
                <a:gd name="T27" fmla="*/ 52 h 177"/>
                <a:gd name="T28" fmla="*/ 13 w 284"/>
                <a:gd name="T29" fmla="*/ 52 h 17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4"/>
                <a:gd name="T46" fmla="*/ 0 h 177"/>
                <a:gd name="T47" fmla="*/ 284 w 284"/>
                <a:gd name="T48" fmla="*/ 177 h 17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4" h="177">
                  <a:moveTo>
                    <a:pt x="13" y="52"/>
                  </a:moveTo>
                  <a:lnTo>
                    <a:pt x="13" y="52"/>
                  </a:lnTo>
                  <a:lnTo>
                    <a:pt x="30" y="38"/>
                  </a:lnTo>
                  <a:lnTo>
                    <a:pt x="47" y="4"/>
                  </a:lnTo>
                  <a:lnTo>
                    <a:pt x="71" y="0"/>
                  </a:lnTo>
                  <a:lnTo>
                    <a:pt x="56" y="13"/>
                  </a:lnTo>
                  <a:lnTo>
                    <a:pt x="56" y="38"/>
                  </a:lnTo>
                  <a:lnTo>
                    <a:pt x="181" y="70"/>
                  </a:lnTo>
                  <a:lnTo>
                    <a:pt x="283" y="176"/>
                  </a:lnTo>
                  <a:lnTo>
                    <a:pt x="177" y="86"/>
                  </a:lnTo>
                  <a:lnTo>
                    <a:pt x="56" y="52"/>
                  </a:lnTo>
                  <a:lnTo>
                    <a:pt x="30" y="52"/>
                  </a:lnTo>
                  <a:lnTo>
                    <a:pt x="0" y="65"/>
                  </a:lnTo>
                  <a:lnTo>
                    <a:pt x="13" y="52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18" name="Freeform 1076"/>
            <p:cNvSpPr>
              <a:spLocks/>
            </p:cNvSpPr>
            <p:nvPr/>
          </p:nvSpPr>
          <p:spPr bwMode="auto">
            <a:xfrm>
              <a:off x="3858" y="4361"/>
              <a:ext cx="149" cy="55"/>
            </a:xfrm>
            <a:custGeom>
              <a:avLst/>
              <a:gdLst>
                <a:gd name="T0" fmla="*/ 0 w 149"/>
                <a:gd name="T1" fmla="*/ 0 h 55"/>
                <a:gd name="T2" fmla="*/ 0 w 149"/>
                <a:gd name="T3" fmla="*/ 0 h 55"/>
                <a:gd name="T4" fmla="*/ 84 w 149"/>
                <a:gd name="T5" fmla="*/ 9 h 55"/>
                <a:gd name="T6" fmla="*/ 148 w 149"/>
                <a:gd name="T7" fmla="*/ 54 h 55"/>
                <a:gd name="T8" fmla="*/ 72 w 149"/>
                <a:gd name="T9" fmla="*/ 19 h 55"/>
                <a:gd name="T10" fmla="*/ 0 w 149"/>
                <a:gd name="T11" fmla="*/ 0 h 55"/>
                <a:gd name="T12" fmla="*/ 0 w 149"/>
                <a:gd name="T13" fmla="*/ 0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9"/>
                <a:gd name="T22" fmla="*/ 0 h 55"/>
                <a:gd name="T23" fmla="*/ 149 w 149"/>
                <a:gd name="T24" fmla="*/ 55 h 5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9" h="55">
                  <a:moveTo>
                    <a:pt x="0" y="0"/>
                  </a:moveTo>
                  <a:lnTo>
                    <a:pt x="0" y="0"/>
                  </a:lnTo>
                  <a:lnTo>
                    <a:pt x="84" y="9"/>
                  </a:lnTo>
                  <a:lnTo>
                    <a:pt x="148" y="54"/>
                  </a:lnTo>
                  <a:lnTo>
                    <a:pt x="72" y="1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19" name="Freeform 1077"/>
            <p:cNvSpPr>
              <a:spLocks/>
            </p:cNvSpPr>
            <p:nvPr/>
          </p:nvSpPr>
          <p:spPr bwMode="auto">
            <a:xfrm>
              <a:off x="3877" y="4242"/>
              <a:ext cx="228" cy="129"/>
            </a:xfrm>
            <a:custGeom>
              <a:avLst/>
              <a:gdLst>
                <a:gd name="T0" fmla="*/ 0 w 228"/>
                <a:gd name="T1" fmla="*/ 0 h 129"/>
                <a:gd name="T2" fmla="*/ 0 w 228"/>
                <a:gd name="T3" fmla="*/ 0 h 129"/>
                <a:gd name="T4" fmla="*/ 68 w 228"/>
                <a:gd name="T5" fmla="*/ 0 h 129"/>
                <a:gd name="T6" fmla="*/ 212 w 228"/>
                <a:gd name="T7" fmla="*/ 100 h 129"/>
                <a:gd name="T8" fmla="*/ 227 w 228"/>
                <a:gd name="T9" fmla="*/ 119 h 129"/>
                <a:gd name="T10" fmla="*/ 217 w 228"/>
                <a:gd name="T11" fmla="*/ 128 h 129"/>
                <a:gd name="T12" fmla="*/ 129 w 228"/>
                <a:gd name="T13" fmla="*/ 105 h 129"/>
                <a:gd name="T14" fmla="*/ 212 w 228"/>
                <a:gd name="T15" fmla="*/ 119 h 129"/>
                <a:gd name="T16" fmla="*/ 210 w 228"/>
                <a:gd name="T17" fmla="*/ 105 h 129"/>
                <a:gd name="T18" fmla="*/ 68 w 228"/>
                <a:gd name="T19" fmla="*/ 4 h 129"/>
                <a:gd name="T20" fmla="*/ 0 w 228"/>
                <a:gd name="T21" fmla="*/ 0 h 129"/>
                <a:gd name="T22" fmla="*/ 0 w 228"/>
                <a:gd name="T23" fmla="*/ 0 h 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8"/>
                <a:gd name="T37" fmla="*/ 0 h 129"/>
                <a:gd name="T38" fmla="*/ 228 w 228"/>
                <a:gd name="T39" fmla="*/ 129 h 12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8" h="129">
                  <a:moveTo>
                    <a:pt x="0" y="0"/>
                  </a:moveTo>
                  <a:lnTo>
                    <a:pt x="0" y="0"/>
                  </a:lnTo>
                  <a:lnTo>
                    <a:pt x="68" y="0"/>
                  </a:lnTo>
                  <a:lnTo>
                    <a:pt x="212" y="100"/>
                  </a:lnTo>
                  <a:lnTo>
                    <a:pt x="227" y="119"/>
                  </a:lnTo>
                  <a:lnTo>
                    <a:pt x="217" y="128"/>
                  </a:lnTo>
                  <a:lnTo>
                    <a:pt x="129" y="105"/>
                  </a:lnTo>
                  <a:lnTo>
                    <a:pt x="212" y="119"/>
                  </a:lnTo>
                  <a:lnTo>
                    <a:pt x="210" y="105"/>
                  </a:lnTo>
                  <a:lnTo>
                    <a:pt x="68" y="4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20" name="Freeform 1078"/>
            <p:cNvSpPr>
              <a:spLocks/>
            </p:cNvSpPr>
            <p:nvPr/>
          </p:nvSpPr>
          <p:spPr bwMode="auto">
            <a:xfrm>
              <a:off x="3862" y="4385"/>
              <a:ext cx="81" cy="31"/>
            </a:xfrm>
            <a:custGeom>
              <a:avLst/>
              <a:gdLst>
                <a:gd name="T0" fmla="*/ 0 w 81"/>
                <a:gd name="T1" fmla="*/ 0 h 31"/>
                <a:gd name="T2" fmla="*/ 0 w 81"/>
                <a:gd name="T3" fmla="*/ 0 h 31"/>
                <a:gd name="T4" fmla="*/ 15 w 81"/>
                <a:gd name="T5" fmla="*/ 0 h 31"/>
                <a:gd name="T6" fmla="*/ 15 w 81"/>
                <a:gd name="T7" fmla="*/ 19 h 31"/>
                <a:gd name="T8" fmla="*/ 80 w 81"/>
                <a:gd name="T9" fmla="*/ 19 h 31"/>
                <a:gd name="T10" fmla="*/ 54 w 81"/>
                <a:gd name="T11" fmla="*/ 30 h 31"/>
                <a:gd name="T12" fmla="*/ 0 w 81"/>
                <a:gd name="T13" fmla="*/ 30 h 31"/>
                <a:gd name="T14" fmla="*/ 0 w 81"/>
                <a:gd name="T15" fmla="*/ 0 h 31"/>
                <a:gd name="T16" fmla="*/ 0 w 81"/>
                <a:gd name="T17" fmla="*/ 0 h 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1"/>
                <a:gd name="T28" fmla="*/ 0 h 31"/>
                <a:gd name="T29" fmla="*/ 81 w 81"/>
                <a:gd name="T30" fmla="*/ 31 h 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1" h="31">
                  <a:moveTo>
                    <a:pt x="0" y="0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15" y="19"/>
                  </a:lnTo>
                  <a:lnTo>
                    <a:pt x="80" y="19"/>
                  </a:lnTo>
                  <a:lnTo>
                    <a:pt x="54" y="30"/>
                  </a:lnTo>
                  <a:lnTo>
                    <a:pt x="0" y="3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21" name="Freeform 1079"/>
            <p:cNvSpPr>
              <a:spLocks/>
            </p:cNvSpPr>
            <p:nvPr/>
          </p:nvSpPr>
          <p:spPr bwMode="auto">
            <a:xfrm>
              <a:off x="3732" y="3536"/>
              <a:ext cx="422" cy="725"/>
            </a:xfrm>
            <a:custGeom>
              <a:avLst/>
              <a:gdLst>
                <a:gd name="T0" fmla="*/ 35 w 422"/>
                <a:gd name="T1" fmla="*/ 90 h 725"/>
                <a:gd name="T2" fmla="*/ 35 w 422"/>
                <a:gd name="T3" fmla="*/ 90 h 725"/>
                <a:gd name="T4" fmla="*/ 130 w 422"/>
                <a:gd name="T5" fmla="*/ 151 h 725"/>
                <a:gd name="T6" fmla="*/ 247 w 422"/>
                <a:gd name="T7" fmla="*/ 200 h 725"/>
                <a:gd name="T8" fmla="*/ 247 w 422"/>
                <a:gd name="T9" fmla="*/ 238 h 725"/>
                <a:gd name="T10" fmla="*/ 270 w 422"/>
                <a:gd name="T11" fmla="*/ 214 h 725"/>
                <a:gd name="T12" fmla="*/ 330 w 422"/>
                <a:gd name="T13" fmla="*/ 214 h 725"/>
                <a:gd name="T14" fmla="*/ 387 w 422"/>
                <a:gd name="T15" fmla="*/ 157 h 725"/>
                <a:gd name="T16" fmla="*/ 349 w 422"/>
                <a:gd name="T17" fmla="*/ 157 h 725"/>
                <a:gd name="T18" fmla="*/ 308 w 422"/>
                <a:gd name="T19" fmla="*/ 170 h 725"/>
                <a:gd name="T20" fmla="*/ 240 w 422"/>
                <a:gd name="T21" fmla="*/ 148 h 725"/>
                <a:gd name="T22" fmla="*/ 134 w 422"/>
                <a:gd name="T23" fmla="*/ 109 h 725"/>
                <a:gd name="T24" fmla="*/ 73 w 422"/>
                <a:gd name="T25" fmla="*/ 90 h 725"/>
                <a:gd name="T26" fmla="*/ 160 w 422"/>
                <a:gd name="T27" fmla="*/ 109 h 725"/>
                <a:gd name="T28" fmla="*/ 300 w 422"/>
                <a:gd name="T29" fmla="*/ 157 h 725"/>
                <a:gd name="T30" fmla="*/ 380 w 422"/>
                <a:gd name="T31" fmla="*/ 132 h 725"/>
                <a:gd name="T32" fmla="*/ 384 w 422"/>
                <a:gd name="T33" fmla="*/ 100 h 725"/>
                <a:gd name="T34" fmla="*/ 312 w 422"/>
                <a:gd name="T35" fmla="*/ 109 h 725"/>
                <a:gd name="T36" fmla="*/ 244 w 422"/>
                <a:gd name="T37" fmla="*/ 100 h 725"/>
                <a:gd name="T38" fmla="*/ 312 w 422"/>
                <a:gd name="T39" fmla="*/ 104 h 725"/>
                <a:gd name="T40" fmla="*/ 387 w 422"/>
                <a:gd name="T41" fmla="*/ 81 h 725"/>
                <a:gd name="T42" fmla="*/ 409 w 422"/>
                <a:gd name="T43" fmla="*/ 47 h 725"/>
                <a:gd name="T44" fmla="*/ 418 w 422"/>
                <a:gd name="T45" fmla="*/ 0 h 725"/>
                <a:gd name="T46" fmla="*/ 421 w 422"/>
                <a:gd name="T47" fmla="*/ 52 h 725"/>
                <a:gd name="T48" fmla="*/ 409 w 422"/>
                <a:gd name="T49" fmla="*/ 90 h 725"/>
                <a:gd name="T50" fmla="*/ 409 w 422"/>
                <a:gd name="T51" fmla="*/ 123 h 725"/>
                <a:gd name="T52" fmla="*/ 394 w 422"/>
                <a:gd name="T53" fmla="*/ 148 h 725"/>
                <a:gd name="T54" fmla="*/ 399 w 422"/>
                <a:gd name="T55" fmla="*/ 166 h 725"/>
                <a:gd name="T56" fmla="*/ 338 w 422"/>
                <a:gd name="T57" fmla="*/ 228 h 725"/>
                <a:gd name="T58" fmla="*/ 274 w 422"/>
                <a:gd name="T59" fmla="*/ 228 h 725"/>
                <a:gd name="T60" fmla="*/ 244 w 422"/>
                <a:gd name="T61" fmla="*/ 276 h 725"/>
                <a:gd name="T62" fmla="*/ 224 w 422"/>
                <a:gd name="T63" fmla="*/ 515 h 725"/>
                <a:gd name="T64" fmla="*/ 263 w 422"/>
                <a:gd name="T65" fmla="*/ 724 h 725"/>
                <a:gd name="T66" fmla="*/ 216 w 422"/>
                <a:gd name="T67" fmla="*/ 519 h 725"/>
                <a:gd name="T68" fmla="*/ 229 w 422"/>
                <a:gd name="T69" fmla="*/ 204 h 725"/>
                <a:gd name="T70" fmla="*/ 111 w 422"/>
                <a:gd name="T71" fmla="*/ 157 h 725"/>
                <a:gd name="T72" fmla="*/ 0 w 422"/>
                <a:gd name="T73" fmla="*/ 76 h 725"/>
                <a:gd name="T74" fmla="*/ 35 w 422"/>
                <a:gd name="T75" fmla="*/ 90 h 725"/>
                <a:gd name="T76" fmla="*/ 35 w 422"/>
                <a:gd name="T77" fmla="*/ 90 h 7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22"/>
                <a:gd name="T118" fmla="*/ 0 h 725"/>
                <a:gd name="T119" fmla="*/ 422 w 422"/>
                <a:gd name="T120" fmla="*/ 725 h 7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22" h="725">
                  <a:moveTo>
                    <a:pt x="35" y="90"/>
                  </a:moveTo>
                  <a:lnTo>
                    <a:pt x="35" y="90"/>
                  </a:lnTo>
                  <a:lnTo>
                    <a:pt x="130" y="151"/>
                  </a:lnTo>
                  <a:lnTo>
                    <a:pt x="247" y="200"/>
                  </a:lnTo>
                  <a:lnTo>
                    <a:pt x="247" y="238"/>
                  </a:lnTo>
                  <a:lnTo>
                    <a:pt x="270" y="214"/>
                  </a:lnTo>
                  <a:lnTo>
                    <a:pt x="330" y="214"/>
                  </a:lnTo>
                  <a:lnTo>
                    <a:pt x="387" y="157"/>
                  </a:lnTo>
                  <a:lnTo>
                    <a:pt x="349" y="157"/>
                  </a:lnTo>
                  <a:lnTo>
                    <a:pt x="308" y="170"/>
                  </a:lnTo>
                  <a:lnTo>
                    <a:pt x="240" y="148"/>
                  </a:lnTo>
                  <a:lnTo>
                    <a:pt x="134" y="109"/>
                  </a:lnTo>
                  <a:lnTo>
                    <a:pt x="73" y="90"/>
                  </a:lnTo>
                  <a:lnTo>
                    <a:pt x="160" y="109"/>
                  </a:lnTo>
                  <a:lnTo>
                    <a:pt x="300" y="157"/>
                  </a:lnTo>
                  <a:lnTo>
                    <a:pt x="380" y="132"/>
                  </a:lnTo>
                  <a:lnTo>
                    <a:pt x="384" y="100"/>
                  </a:lnTo>
                  <a:lnTo>
                    <a:pt x="312" y="109"/>
                  </a:lnTo>
                  <a:lnTo>
                    <a:pt x="244" y="100"/>
                  </a:lnTo>
                  <a:lnTo>
                    <a:pt x="312" y="104"/>
                  </a:lnTo>
                  <a:lnTo>
                    <a:pt x="387" y="81"/>
                  </a:lnTo>
                  <a:lnTo>
                    <a:pt x="409" y="47"/>
                  </a:lnTo>
                  <a:lnTo>
                    <a:pt x="418" y="0"/>
                  </a:lnTo>
                  <a:lnTo>
                    <a:pt x="421" y="52"/>
                  </a:lnTo>
                  <a:lnTo>
                    <a:pt x="409" y="90"/>
                  </a:lnTo>
                  <a:lnTo>
                    <a:pt x="409" y="123"/>
                  </a:lnTo>
                  <a:lnTo>
                    <a:pt x="394" y="148"/>
                  </a:lnTo>
                  <a:lnTo>
                    <a:pt x="399" y="166"/>
                  </a:lnTo>
                  <a:lnTo>
                    <a:pt x="338" y="228"/>
                  </a:lnTo>
                  <a:lnTo>
                    <a:pt x="274" y="228"/>
                  </a:lnTo>
                  <a:lnTo>
                    <a:pt x="244" y="276"/>
                  </a:lnTo>
                  <a:lnTo>
                    <a:pt x="224" y="515"/>
                  </a:lnTo>
                  <a:lnTo>
                    <a:pt x="263" y="724"/>
                  </a:lnTo>
                  <a:lnTo>
                    <a:pt x="216" y="519"/>
                  </a:lnTo>
                  <a:lnTo>
                    <a:pt x="229" y="204"/>
                  </a:lnTo>
                  <a:lnTo>
                    <a:pt x="111" y="157"/>
                  </a:lnTo>
                  <a:lnTo>
                    <a:pt x="0" y="76"/>
                  </a:lnTo>
                  <a:lnTo>
                    <a:pt x="35" y="9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22" name="Freeform 1080"/>
            <p:cNvSpPr>
              <a:spLocks/>
            </p:cNvSpPr>
            <p:nvPr/>
          </p:nvSpPr>
          <p:spPr bwMode="auto">
            <a:xfrm>
              <a:off x="3987" y="3793"/>
              <a:ext cx="140" cy="616"/>
            </a:xfrm>
            <a:custGeom>
              <a:avLst/>
              <a:gdLst>
                <a:gd name="T0" fmla="*/ 0 w 140"/>
                <a:gd name="T1" fmla="*/ 0 h 616"/>
                <a:gd name="T2" fmla="*/ 0 w 140"/>
                <a:gd name="T3" fmla="*/ 0 h 616"/>
                <a:gd name="T4" fmla="*/ 69 w 140"/>
                <a:gd name="T5" fmla="*/ 277 h 616"/>
                <a:gd name="T6" fmla="*/ 136 w 140"/>
                <a:gd name="T7" fmla="*/ 439 h 616"/>
                <a:gd name="T8" fmla="*/ 139 w 140"/>
                <a:gd name="T9" fmla="*/ 615 h 616"/>
                <a:gd name="T10" fmla="*/ 86 w 140"/>
                <a:gd name="T11" fmla="*/ 350 h 616"/>
                <a:gd name="T12" fmla="*/ 53 w 140"/>
                <a:gd name="T13" fmla="*/ 258 h 616"/>
                <a:gd name="T14" fmla="*/ 8 w 140"/>
                <a:gd name="T15" fmla="*/ 101 h 616"/>
                <a:gd name="T16" fmla="*/ 0 w 140"/>
                <a:gd name="T17" fmla="*/ 0 h 616"/>
                <a:gd name="T18" fmla="*/ 0 w 140"/>
                <a:gd name="T19" fmla="*/ 0 h 6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0"/>
                <a:gd name="T31" fmla="*/ 0 h 616"/>
                <a:gd name="T32" fmla="*/ 140 w 140"/>
                <a:gd name="T33" fmla="*/ 616 h 6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0" h="616">
                  <a:moveTo>
                    <a:pt x="0" y="0"/>
                  </a:moveTo>
                  <a:lnTo>
                    <a:pt x="0" y="0"/>
                  </a:lnTo>
                  <a:lnTo>
                    <a:pt x="69" y="277"/>
                  </a:lnTo>
                  <a:lnTo>
                    <a:pt x="136" y="439"/>
                  </a:lnTo>
                  <a:lnTo>
                    <a:pt x="139" y="615"/>
                  </a:lnTo>
                  <a:lnTo>
                    <a:pt x="86" y="350"/>
                  </a:lnTo>
                  <a:lnTo>
                    <a:pt x="53" y="258"/>
                  </a:lnTo>
                  <a:lnTo>
                    <a:pt x="8" y="101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23" name="Freeform 1081"/>
            <p:cNvSpPr>
              <a:spLocks/>
            </p:cNvSpPr>
            <p:nvPr/>
          </p:nvSpPr>
          <p:spPr bwMode="auto">
            <a:xfrm>
              <a:off x="4185" y="3516"/>
              <a:ext cx="202" cy="63"/>
            </a:xfrm>
            <a:custGeom>
              <a:avLst/>
              <a:gdLst>
                <a:gd name="T0" fmla="*/ 0 w 202"/>
                <a:gd name="T1" fmla="*/ 0 h 63"/>
                <a:gd name="T2" fmla="*/ 0 w 202"/>
                <a:gd name="T3" fmla="*/ 0 h 63"/>
                <a:gd name="T4" fmla="*/ 91 w 202"/>
                <a:gd name="T5" fmla="*/ 20 h 63"/>
                <a:gd name="T6" fmla="*/ 201 w 202"/>
                <a:gd name="T7" fmla="*/ 62 h 63"/>
                <a:gd name="T8" fmla="*/ 143 w 202"/>
                <a:gd name="T9" fmla="*/ 49 h 63"/>
                <a:gd name="T10" fmla="*/ 83 w 202"/>
                <a:gd name="T11" fmla="*/ 38 h 63"/>
                <a:gd name="T12" fmla="*/ 49 w 202"/>
                <a:gd name="T13" fmla="*/ 20 h 63"/>
                <a:gd name="T14" fmla="*/ 0 w 202"/>
                <a:gd name="T15" fmla="*/ 0 h 63"/>
                <a:gd name="T16" fmla="*/ 0 w 202"/>
                <a:gd name="T17" fmla="*/ 0 h 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2"/>
                <a:gd name="T28" fmla="*/ 0 h 63"/>
                <a:gd name="T29" fmla="*/ 202 w 202"/>
                <a:gd name="T30" fmla="*/ 63 h 6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2" h="63">
                  <a:moveTo>
                    <a:pt x="0" y="0"/>
                  </a:moveTo>
                  <a:lnTo>
                    <a:pt x="0" y="0"/>
                  </a:lnTo>
                  <a:lnTo>
                    <a:pt x="91" y="20"/>
                  </a:lnTo>
                  <a:lnTo>
                    <a:pt x="201" y="62"/>
                  </a:lnTo>
                  <a:lnTo>
                    <a:pt x="143" y="49"/>
                  </a:lnTo>
                  <a:lnTo>
                    <a:pt x="83" y="38"/>
                  </a:lnTo>
                  <a:lnTo>
                    <a:pt x="49" y="2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24" name="Freeform 1082"/>
            <p:cNvSpPr>
              <a:spLocks/>
            </p:cNvSpPr>
            <p:nvPr/>
          </p:nvSpPr>
          <p:spPr bwMode="auto">
            <a:xfrm>
              <a:off x="4389" y="3593"/>
              <a:ext cx="133" cy="823"/>
            </a:xfrm>
            <a:custGeom>
              <a:avLst/>
              <a:gdLst>
                <a:gd name="T0" fmla="*/ 0 w 133"/>
                <a:gd name="T1" fmla="*/ 0 h 823"/>
                <a:gd name="T2" fmla="*/ 0 w 133"/>
                <a:gd name="T3" fmla="*/ 0 h 823"/>
                <a:gd name="T4" fmla="*/ 37 w 133"/>
                <a:gd name="T5" fmla="*/ 161 h 823"/>
                <a:gd name="T6" fmla="*/ 37 w 133"/>
                <a:gd name="T7" fmla="*/ 253 h 823"/>
                <a:gd name="T8" fmla="*/ 94 w 133"/>
                <a:gd name="T9" fmla="*/ 490 h 823"/>
                <a:gd name="T10" fmla="*/ 132 w 133"/>
                <a:gd name="T11" fmla="*/ 744 h 823"/>
                <a:gd name="T12" fmla="*/ 125 w 133"/>
                <a:gd name="T13" fmla="*/ 822 h 823"/>
                <a:gd name="T14" fmla="*/ 121 w 133"/>
                <a:gd name="T15" fmla="*/ 726 h 823"/>
                <a:gd name="T16" fmla="*/ 87 w 133"/>
                <a:gd name="T17" fmla="*/ 545 h 823"/>
                <a:gd name="T18" fmla="*/ 41 w 133"/>
                <a:gd name="T19" fmla="*/ 395 h 823"/>
                <a:gd name="T20" fmla="*/ 23 w 133"/>
                <a:gd name="T21" fmla="*/ 243 h 823"/>
                <a:gd name="T22" fmla="*/ 5 w 133"/>
                <a:gd name="T23" fmla="*/ 43 h 823"/>
                <a:gd name="T24" fmla="*/ 0 w 133"/>
                <a:gd name="T25" fmla="*/ 0 h 823"/>
                <a:gd name="T26" fmla="*/ 0 w 133"/>
                <a:gd name="T27" fmla="*/ 0 h 8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33"/>
                <a:gd name="T43" fmla="*/ 0 h 823"/>
                <a:gd name="T44" fmla="*/ 133 w 133"/>
                <a:gd name="T45" fmla="*/ 823 h 8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33" h="823">
                  <a:moveTo>
                    <a:pt x="0" y="0"/>
                  </a:moveTo>
                  <a:lnTo>
                    <a:pt x="0" y="0"/>
                  </a:lnTo>
                  <a:lnTo>
                    <a:pt x="37" y="161"/>
                  </a:lnTo>
                  <a:lnTo>
                    <a:pt x="37" y="253"/>
                  </a:lnTo>
                  <a:lnTo>
                    <a:pt x="94" y="490"/>
                  </a:lnTo>
                  <a:lnTo>
                    <a:pt x="132" y="744"/>
                  </a:lnTo>
                  <a:lnTo>
                    <a:pt x="125" y="822"/>
                  </a:lnTo>
                  <a:lnTo>
                    <a:pt x="121" y="726"/>
                  </a:lnTo>
                  <a:lnTo>
                    <a:pt x="87" y="545"/>
                  </a:lnTo>
                  <a:lnTo>
                    <a:pt x="41" y="395"/>
                  </a:lnTo>
                  <a:lnTo>
                    <a:pt x="23" y="243"/>
                  </a:lnTo>
                  <a:lnTo>
                    <a:pt x="5" y="43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25" name="Freeform 1083"/>
            <p:cNvSpPr>
              <a:spLocks/>
            </p:cNvSpPr>
            <p:nvPr/>
          </p:nvSpPr>
          <p:spPr bwMode="auto">
            <a:xfrm>
              <a:off x="3927" y="3994"/>
              <a:ext cx="652" cy="683"/>
            </a:xfrm>
            <a:custGeom>
              <a:avLst/>
              <a:gdLst>
                <a:gd name="T0" fmla="*/ 443 w 652"/>
                <a:gd name="T1" fmla="*/ 12 h 683"/>
                <a:gd name="T2" fmla="*/ 443 w 652"/>
                <a:gd name="T3" fmla="*/ 12 h 683"/>
                <a:gd name="T4" fmla="*/ 428 w 652"/>
                <a:gd name="T5" fmla="*/ 89 h 683"/>
                <a:gd name="T6" fmla="*/ 379 w 652"/>
                <a:gd name="T7" fmla="*/ 187 h 683"/>
                <a:gd name="T8" fmla="*/ 325 w 652"/>
                <a:gd name="T9" fmla="*/ 348 h 683"/>
                <a:gd name="T10" fmla="*/ 401 w 652"/>
                <a:gd name="T11" fmla="*/ 215 h 683"/>
                <a:gd name="T12" fmla="*/ 397 w 652"/>
                <a:gd name="T13" fmla="*/ 305 h 683"/>
                <a:gd name="T14" fmla="*/ 379 w 652"/>
                <a:gd name="T15" fmla="*/ 433 h 683"/>
                <a:gd name="T16" fmla="*/ 7 w 652"/>
                <a:gd name="T17" fmla="*/ 410 h 683"/>
                <a:gd name="T18" fmla="*/ 0 w 652"/>
                <a:gd name="T19" fmla="*/ 421 h 683"/>
                <a:gd name="T20" fmla="*/ 614 w 652"/>
                <a:gd name="T21" fmla="*/ 459 h 683"/>
                <a:gd name="T22" fmla="*/ 628 w 652"/>
                <a:gd name="T23" fmla="*/ 488 h 683"/>
                <a:gd name="T24" fmla="*/ 628 w 652"/>
                <a:gd name="T25" fmla="*/ 516 h 683"/>
                <a:gd name="T26" fmla="*/ 606 w 652"/>
                <a:gd name="T27" fmla="*/ 544 h 683"/>
                <a:gd name="T28" fmla="*/ 561 w 652"/>
                <a:gd name="T29" fmla="*/ 564 h 683"/>
                <a:gd name="T30" fmla="*/ 527 w 652"/>
                <a:gd name="T31" fmla="*/ 591 h 683"/>
                <a:gd name="T32" fmla="*/ 511 w 652"/>
                <a:gd name="T33" fmla="*/ 626 h 683"/>
                <a:gd name="T34" fmla="*/ 539 w 652"/>
                <a:gd name="T35" fmla="*/ 596 h 683"/>
                <a:gd name="T36" fmla="*/ 556 w 652"/>
                <a:gd name="T37" fmla="*/ 600 h 683"/>
                <a:gd name="T38" fmla="*/ 579 w 652"/>
                <a:gd name="T39" fmla="*/ 620 h 683"/>
                <a:gd name="T40" fmla="*/ 561 w 652"/>
                <a:gd name="T41" fmla="*/ 644 h 683"/>
                <a:gd name="T42" fmla="*/ 515 w 652"/>
                <a:gd name="T43" fmla="*/ 634 h 683"/>
                <a:gd name="T44" fmla="*/ 556 w 652"/>
                <a:gd name="T45" fmla="*/ 655 h 683"/>
                <a:gd name="T46" fmla="*/ 556 w 652"/>
                <a:gd name="T47" fmla="*/ 668 h 683"/>
                <a:gd name="T48" fmla="*/ 519 w 652"/>
                <a:gd name="T49" fmla="*/ 677 h 683"/>
                <a:gd name="T50" fmla="*/ 561 w 652"/>
                <a:gd name="T51" fmla="*/ 677 h 683"/>
                <a:gd name="T52" fmla="*/ 583 w 652"/>
                <a:gd name="T53" fmla="*/ 682 h 683"/>
                <a:gd name="T54" fmla="*/ 621 w 652"/>
                <a:gd name="T55" fmla="*/ 682 h 683"/>
                <a:gd name="T56" fmla="*/ 583 w 652"/>
                <a:gd name="T57" fmla="*/ 677 h 683"/>
                <a:gd name="T58" fmla="*/ 575 w 652"/>
                <a:gd name="T59" fmla="*/ 663 h 683"/>
                <a:gd name="T60" fmla="*/ 599 w 652"/>
                <a:gd name="T61" fmla="*/ 634 h 683"/>
                <a:gd name="T62" fmla="*/ 648 w 652"/>
                <a:gd name="T63" fmla="*/ 615 h 683"/>
                <a:gd name="T64" fmla="*/ 636 w 652"/>
                <a:gd name="T65" fmla="*/ 606 h 683"/>
                <a:gd name="T66" fmla="*/ 651 w 652"/>
                <a:gd name="T67" fmla="*/ 591 h 683"/>
                <a:gd name="T68" fmla="*/ 594 w 652"/>
                <a:gd name="T69" fmla="*/ 557 h 683"/>
                <a:gd name="T70" fmla="*/ 617 w 652"/>
                <a:gd name="T71" fmla="*/ 539 h 683"/>
                <a:gd name="T72" fmla="*/ 632 w 652"/>
                <a:gd name="T73" fmla="*/ 512 h 683"/>
                <a:gd name="T74" fmla="*/ 632 w 652"/>
                <a:gd name="T75" fmla="*/ 481 h 683"/>
                <a:gd name="T76" fmla="*/ 621 w 652"/>
                <a:gd name="T77" fmla="*/ 452 h 683"/>
                <a:gd name="T78" fmla="*/ 602 w 652"/>
                <a:gd name="T79" fmla="*/ 443 h 683"/>
                <a:gd name="T80" fmla="*/ 587 w 652"/>
                <a:gd name="T81" fmla="*/ 440 h 683"/>
                <a:gd name="T82" fmla="*/ 587 w 652"/>
                <a:gd name="T83" fmla="*/ 395 h 683"/>
                <a:gd name="T84" fmla="*/ 556 w 652"/>
                <a:gd name="T85" fmla="*/ 421 h 683"/>
                <a:gd name="T86" fmla="*/ 533 w 652"/>
                <a:gd name="T87" fmla="*/ 391 h 683"/>
                <a:gd name="T88" fmla="*/ 529 w 652"/>
                <a:gd name="T89" fmla="*/ 353 h 683"/>
                <a:gd name="T90" fmla="*/ 515 w 652"/>
                <a:gd name="T91" fmla="*/ 313 h 683"/>
                <a:gd name="T92" fmla="*/ 529 w 652"/>
                <a:gd name="T93" fmla="*/ 248 h 683"/>
                <a:gd name="T94" fmla="*/ 529 w 652"/>
                <a:gd name="T95" fmla="*/ 205 h 683"/>
                <a:gd name="T96" fmla="*/ 469 w 652"/>
                <a:gd name="T97" fmla="*/ 225 h 683"/>
                <a:gd name="T98" fmla="*/ 485 w 652"/>
                <a:gd name="T99" fmla="*/ 144 h 683"/>
                <a:gd name="T100" fmla="*/ 478 w 652"/>
                <a:gd name="T101" fmla="*/ 0 h 683"/>
                <a:gd name="T102" fmla="*/ 443 w 652"/>
                <a:gd name="T103" fmla="*/ 12 h 683"/>
                <a:gd name="T104" fmla="*/ 443 w 652"/>
                <a:gd name="T105" fmla="*/ 12 h 6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52"/>
                <a:gd name="T160" fmla="*/ 0 h 683"/>
                <a:gd name="T161" fmla="*/ 652 w 652"/>
                <a:gd name="T162" fmla="*/ 683 h 68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52" h="683">
                  <a:moveTo>
                    <a:pt x="443" y="12"/>
                  </a:moveTo>
                  <a:lnTo>
                    <a:pt x="443" y="12"/>
                  </a:lnTo>
                  <a:lnTo>
                    <a:pt x="428" y="89"/>
                  </a:lnTo>
                  <a:lnTo>
                    <a:pt x="379" y="187"/>
                  </a:lnTo>
                  <a:lnTo>
                    <a:pt x="325" y="348"/>
                  </a:lnTo>
                  <a:lnTo>
                    <a:pt x="401" y="215"/>
                  </a:lnTo>
                  <a:lnTo>
                    <a:pt x="397" y="305"/>
                  </a:lnTo>
                  <a:lnTo>
                    <a:pt x="379" y="433"/>
                  </a:lnTo>
                  <a:lnTo>
                    <a:pt x="7" y="410"/>
                  </a:lnTo>
                  <a:lnTo>
                    <a:pt x="0" y="421"/>
                  </a:lnTo>
                  <a:lnTo>
                    <a:pt x="614" y="459"/>
                  </a:lnTo>
                  <a:lnTo>
                    <a:pt x="628" y="488"/>
                  </a:lnTo>
                  <a:lnTo>
                    <a:pt x="628" y="516"/>
                  </a:lnTo>
                  <a:lnTo>
                    <a:pt x="606" y="544"/>
                  </a:lnTo>
                  <a:lnTo>
                    <a:pt x="561" y="564"/>
                  </a:lnTo>
                  <a:lnTo>
                    <a:pt x="527" y="591"/>
                  </a:lnTo>
                  <a:lnTo>
                    <a:pt x="511" y="626"/>
                  </a:lnTo>
                  <a:lnTo>
                    <a:pt x="539" y="596"/>
                  </a:lnTo>
                  <a:lnTo>
                    <a:pt x="556" y="600"/>
                  </a:lnTo>
                  <a:lnTo>
                    <a:pt x="579" y="620"/>
                  </a:lnTo>
                  <a:lnTo>
                    <a:pt x="561" y="644"/>
                  </a:lnTo>
                  <a:lnTo>
                    <a:pt x="515" y="634"/>
                  </a:lnTo>
                  <a:lnTo>
                    <a:pt x="556" y="655"/>
                  </a:lnTo>
                  <a:lnTo>
                    <a:pt x="556" y="668"/>
                  </a:lnTo>
                  <a:lnTo>
                    <a:pt x="519" y="677"/>
                  </a:lnTo>
                  <a:lnTo>
                    <a:pt x="561" y="677"/>
                  </a:lnTo>
                  <a:lnTo>
                    <a:pt x="583" y="682"/>
                  </a:lnTo>
                  <a:lnTo>
                    <a:pt x="621" y="682"/>
                  </a:lnTo>
                  <a:lnTo>
                    <a:pt x="583" y="677"/>
                  </a:lnTo>
                  <a:lnTo>
                    <a:pt x="575" y="663"/>
                  </a:lnTo>
                  <a:lnTo>
                    <a:pt x="599" y="634"/>
                  </a:lnTo>
                  <a:lnTo>
                    <a:pt x="648" y="615"/>
                  </a:lnTo>
                  <a:lnTo>
                    <a:pt x="636" y="606"/>
                  </a:lnTo>
                  <a:lnTo>
                    <a:pt x="651" y="591"/>
                  </a:lnTo>
                  <a:lnTo>
                    <a:pt x="594" y="557"/>
                  </a:lnTo>
                  <a:lnTo>
                    <a:pt x="617" y="539"/>
                  </a:lnTo>
                  <a:lnTo>
                    <a:pt x="632" y="512"/>
                  </a:lnTo>
                  <a:lnTo>
                    <a:pt x="632" y="481"/>
                  </a:lnTo>
                  <a:lnTo>
                    <a:pt x="621" y="452"/>
                  </a:lnTo>
                  <a:lnTo>
                    <a:pt x="602" y="443"/>
                  </a:lnTo>
                  <a:lnTo>
                    <a:pt x="587" y="440"/>
                  </a:lnTo>
                  <a:lnTo>
                    <a:pt x="587" y="395"/>
                  </a:lnTo>
                  <a:lnTo>
                    <a:pt x="556" y="421"/>
                  </a:lnTo>
                  <a:lnTo>
                    <a:pt x="533" y="391"/>
                  </a:lnTo>
                  <a:lnTo>
                    <a:pt x="529" y="353"/>
                  </a:lnTo>
                  <a:lnTo>
                    <a:pt x="515" y="313"/>
                  </a:lnTo>
                  <a:lnTo>
                    <a:pt x="529" y="248"/>
                  </a:lnTo>
                  <a:lnTo>
                    <a:pt x="529" y="205"/>
                  </a:lnTo>
                  <a:lnTo>
                    <a:pt x="469" y="225"/>
                  </a:lnTo>
                  <a:lnTo>
                    <a:pt x="485" y="144"/>
                  </a:lnTo>
                  <a:lnTo>
                    <a:pt x="478" y="0"/>
                  </a:lnTo>
                  <a:lnTo>
                    <a:pt x="443" y="12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26" name="Freeform 1084"/>
            <p:cNvSpPr>
              <a:spLocks/>
            </p:cNvSpPr>
            <p:nvPr/>
          </p:nvSpPr>
          <p:spPr bwMode="auto">
            <a:xfrm>
              <a:off x="4150" y="4524"/>
              <a:ext cx="311" cy="320"/>
            </a:xfrm>
            <a:custGeom>
              <a:avLst/>
              <a:gdLst>
                <a:gd name="T0" fmla="*/ 304 w 311"/>
                <a:gd name="T1" fmla="*/ 319 h 320"/>
                <a:gd name="T2" fmla="*/ 304 w 311"/>
                <a:gd name="T3" fmla="*/ 319 h 320"/>
                <a:gd name="T4" fmla="*/ 310 w 311"/>
                <a:gd name="T5" fmla="*/ 237 h 320"/>
                <a:gd name="T6" fmla="*/ 292 w 311"/>
                <a:gd name="T7" fmla="*/ 180 h 320"/>
                <a:gd name="T8" fmla="*/ 292 w 311"/>
                <a:gd name="T9" fmla="*/ 104 h 320"/>
                <a:gd name="T10" fmla="*/ 262 w 311"/>
                <a:gd name="T11" fmla="*/ 47 h 320"/>
                <a:gd name="T12" fmla="*/ 246 w 311"/>
                <a:gd name="T13" fmla="*/ 0 h 320"/>
                <a:gd name="T14" fmla="*/ 236 w 311"/>
                <a:gd name="T15" fmla="*/ 0 h 320"/>
                <a:gd name="T16" fmla="*/ 220 w 311"/>
                <a:gd name="T17" fmla="*/ 27 h 320"/>
                <a:gd name="T18" fmla="*/ 246 w 311"/>
                <a:gd name="T19" fmla="*/ 27 h 320"/>
                <a:gd name="T20" fmla="*/ 262 w 311"/>
                <a:gd name="T21" fmla="*/ 70 h 320"/>
                <a:gd name="T22" fmla="*/ 276 w 311"/>
                <a:gd name="T23" fmla="*/ 104 h 320"/>
                <a:gd name="T24" fmla="*/ 276 w 311"/>
                <a:gd name="T25" fmla="*/ 125 h 320"/>
                <a:gd name="T26" fmla="*/ 269 w 311"/>
                <a:gd name="T27" fmla="*/ 189 h 320"/>
                <a:gd name="T28" fmla="*/ 250 w 311"/>
                <a:gd name="T29" fmla="*/ 194 h 320"/>
                <a:gd name="T30" fmla="*/ 236 w 311"/>
                <a:gd name="T31" fmla="*/ 194 h 320"/>
                <a:gd name="T32" fmla="*/ 156 w 311"/>
                <a:gd name="T33" fmla="*/ 125 h 320"/>
                <a:gd name="T34" fmla="*/ 29 w 311"/>
                <a:gd name="T35" fmla="*/ 61 h 320"/>
                <a:gd name="T36" fmla="*/ 0 w 311"/>
                <a:gd name="T37" fmla="*/ 70 h 320"/>
                <a:gd name="T38" fmla="*/ 29 w 311"/>
                <a:gd name="T39" fmla="*/ 66 h 320"/>
                <a:gd name="T40" fmla="*/ 156 w 311"/>
                <a:gd name="T41" fmla="*/ 133 h 320"/>
                <a:gd name="T42" fmla="*/ 228 w 311"/>
                <a:gd name="T43" fmla="*/ 218 h 320"/>
                <a:gd name="T44" fmla="*/ 288 w 311"/>
                <a:gd name="T45" fmla="*/ 268 h 320"/>
                <a:gd name="T46" fmla="*/ 304 w 311"/>
                <a:gd name="T47" fmla="*/ 319 h 320"/>
                <a:gd name="T48" fmla="*/ 304 w 311"/>
                <a:gd name="T49" fmla="*/ 319 h 32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1"/>
                <a:gd name="T76" fmla="*/ 0 h 320"/>
                <a:gd name="T77" fmla="*/ 311 w 311"/>
                <a:gd name="T78" fmla="*/ 320 h 32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1" h="320">
                  <a:moveTo>
                    <a:pt x="304" y="319"/>
                  </a:moveTo>
                  <a:lnTo>
                    <a:pt x="304" y="319"/>
                  </a:lnTo>
                  <a:lnTo>
                    <a:pt x="310" y="237"/>
                  </a:lnTo>
                  <a:lnTo>
                    <a:pt x="292" y="180"/>
                  </a:lnTo>
                  <a:lnTo>
                    <a:pt x="292" y="104"/>
                  </a:lnTo>
                  <a:lnTo>
                    <a:pt x="262" y="47"/>
                  </a:lnTo>
                  <a:lnTo>
                    <a:pt x="246" y="0"/>
                  </a:lnTo>
                  <a:lnTo>
                    <a:pt x="236" y="0"/>
                  </a:lnTo>
                  <a:lnTo>
                    <a:pt x="220" y="27"/>
                  </a:lnTo>
                  <a:lnTo>
                    <a:pt x="246" y="27"/>
                  </a:lnTo>
                  <a:lnTo>
                    <a:pt x="262" y="70"/>
                  </a:lnTo>
                  <a:lnTo>
                    <a:pt x="276" y="104"/>
                  </a:lnTo>
                  <a:lnTo>
                    <a:pt x="276" y="125"/>
                  </a:lnTo>
                  <a:lnTo>
                    <a:pt x="269" y="189"/>
                  </a:lnTo>
                  <a:lnTo>
                    <a:pt x="250" y="194"/>
                  </a:lnTo>
                  <a:lnTo>
                    <a:pt x="236" y="194"/>
                  </a:lnTo>
                  <a:lnTo>
                    <a:pt x="156" y="125"/>
                  </a:lnTo>
                  <a:lnTo>
                    <a:pt x="29" y="61"/>
                  </a:lnTo>
                  <a:lnTo>
                    <a:pt x="0" y="70"/>
                  </a:lnTo>
                  <a:lnTo>
                    <a:pt x="29" y="66"/>
                  </a:lnTo>
                  <a:lnTo>
                    <a:pt x="156" y="133"/>
                  </a:lnTo>
                  <a:lnTo>
                    <a:pt x="228" y="218"/>
                  </a:lnTo>
                  <a:lnTo>
                    <a:pt x="288" y="268"/>
                  </a:lnTo>
                  <a:lnTo>
                    <a:pt x="304" y="319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27" name="Freeform 1085"/>
            <p:cNvSpPr>
              <a:spLocks/>
            </p:cNvSpPr>
            <p:nvPr/>
          </p:nvSpPr>
          <p:spPr bwMode="auto">
            <a:xfrm>
              <a:off x="4359" y="4551"/>
              <a:ext cx="20" cy="145"/>
            </a:xfrm>
            <a:custGeom>
              <a:avLst/>
              <a:gdLst>
                <a:gd name="T0" fmla="*/ 19 w 20"/>
                <a:gd name="T1" fmla="*/ 0 h 145"/>
                <a:gd name="T2" fmla="*/ 19 w 20"/>
                <a:gd name="T3" fmla="*/ 0 h 145"/>
                <a:gd name="T4" fmla="*/ 19 w 20"/>
                <a:gd name="T5" fmla="*/ 87 h 145"/>
                <a:gd name="T6" fmla="*/ 0 w 20"/>
                <a:gd name="T7" fmla="*/ 144 h 145"/>
                <a:gd name="T8" fmla="*/ 15 w 20"/>
                <a:gd name="T9" fmla="*/ 81 h 145"/>
                <a:gd name="T10" fmla="*/ 7 w 20"/>
                <a:gd name="T11" fmla="*/ 34 h 145"/>
                <a:gd name="T12" fmla="*/ 15 w 20"/>
                <a:gd name="T13" fmla="*/ 0 h 145"/>
                <a:gd name="T14" fmla="*/ 19 w 20"/>
                <a:gd name="T15" fmla="*/ 0 h 145"/>
                <a:gd name="T16" fmla="*/ 19 w 20"/>
                <a:gd name="T17" fmla="*/ 0 h 1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"/>
                <a:gd name="T28" fmla="*/ 0 h 145"/>
                <a:gd name="T29" fmla="*/ 20 w 20"/>
                <a:gd name="T30" fmla="*/ 145 h 14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" h="145">
                  <a:moveTo>
                    <a:pt x="19" y="0"/>
                  </a:moveTo>
                  <a:lnTo>
                    <a:pt x="19" y="0"/>
                  </a:lnTo>
                  <a:lnTo>
                    <a:pt x="19" y="87"/>
                  </a:lnTo>
                  <a:lnTo>
                    <a:pt x="0" y="144"/>
                  </a:lnTo>
                  <a:lnTo>
                    <a:pt x="15" y="81"/>
                  </a:lnTo>
                  <a:lnTo>
                    <a:pt x="7" y="34"/>
                  </a:lnTo>
                  <a:lnTo>
                    <a:pt x="15" y="0"/>
                  </a:lnTo>
                  <a:lnTo>
                    <a:pt x="19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28" name="Freeform 1086"/>
            <p:cNvSpPr>
              <a:spLocks/>
            </p:cNvSpPr>
            <p:nvPr/>
          </p:nvSpPr>
          <p:spPr bwMode="auto">
            <a:xfrm>
              <a:off x="4056" y="4594"/>
              <a:ext cx="292" cy="250"/>
            </a:xfrm>
            <a:custGeom>
              <a:avLst/>
              <a:gdLst>
                <a:gd name="T0" fmla="*/ 97 w 292"/>
                <a:gd name="T1" fmla="*/ 0 h 250"/>
                <a:gd name="T2" fmla="*/ 97 w 292"/>
                <a:gd name="T3" fmla="*/ 0 h 250"/>
                <a:gd name="T4" fmla="*/ 110 w 292"/>
                <a:gd name="T5" fmla="*/ 26 h 250"/>
                <a:gd name="T6" fmla="*/ 200 w 292"/>
                <a:gd name="T7" fmla="*/ 82 h 250"/>
                <a:gd name="T8" fmla="*/ 291 w 292"/>
                <a:gd name="T9" fmla="*/ 211 h 250"/>
                <a:gd name="T10" fmla="*/ 234 w 292"/>
                <a:gd name="T11" fmla="*/ 143 h 250"/>
                <a:gd name="T12" fmla="*/ 116 w 292"/>
                <a:gd name="T13" fmla="*/ 86 h 250"/>
                <a:gd name="T14" fmla="*/ 38 w 292"/>
                <a:gd name="T15" fmla="*/ 44 h 250"/>
                <a:gd name="T16" fmla="*/ 21 w 292"/>
                <a:gd name="T17" fmla="*/ 44 h 250"/>
                <a:gd name="T18" fmla="*/ 11 w 292"/>
                <a:gd name="T19" fmla="*/ 55 h 250"/>
                <a:gd name="T20" fmla="*/ 79 w 292"/>
                <a:gd name="T21" fmla="*/ 119 h 250"/>
                <a:gd name="T22" fmla="*/ 230 w 292"/>
                <a:gd name="T23" fmla="*/ 211 h 250"/>
                <a:gd name="T24" fmla="*/ 105 w 292"/>
                <a:gd name="T25" fmla="*/ 143 h 250"/>
                <a:gd name="T26" fmla="*/ 166 w 292"/>
                <a:gd name="T27" fmla="*/ 215 h 250"/>
                <a:gd name="T28" fmla="*/ 238 w 292"/>
                <a:gd name="T29" fmla="*/ 249 h 250"/>
                <a:gd name="T30" fmla="*/ 159 w 292"/>
                <a:gd name="T31" fmla="*/ 225 h 250"/>
                <a:gd name="T32" fmla="*/ 63 w 292"/>
                <a:gd name="T33" fmla="*/ 119 h 250"/>
                <a:gd name="T34" fmla="*/ 0 w 292"/>
                <a:gd name="T35" fmla="*/ 55 h 250"/>
                <a:gd name="T36" fmla="*/ 11 w 292"/>
                <a:gd name="T37" fmla="*/ 38 h 250"/>
                <a:gd name="T38" fmla="*/ 38 w 292"/>
                <a:gd name="T39" fmla="*/ 34 h 250"/>
                <a:gd name="T40" fmla="*/ 178 w 292"/>
                <a:gd name="T41" fmla="*/ 101 h 250"/>
                <a:gd name="T42" fmla="*/ 196 w 292"/>
                <a:gd name="T43" fmla="*/ 101 h 250"/>
                <a:gd name="T44" fmla="*/ 145 w 292"/>
                <a:gd name="T45" fmla="*/ 58 h 250"/>
                <a:gd name="T46" fmla="*/ 97 w 292"/>
                <a:gd name="T47" fmla="*/ 26 h 250"/>
                <a:gd name="T48" fmla="*/ 91 w 292"/>
                <a:gd name="T49" fmla="*/ 0 h 250"/>
                <a:gd name="T50" fmla="*/ 97 w 292"/>
                <a:gd name="T51" fmla="*/ 0 h 250"/>
                <a:gd name="T52" fmla="*/ 97 w 292"/>
                <a:gd name="T53" fmla="*/ 0 h 25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92"/>
                <a:gd name="T82" fmla="*/ 0 h 250"/>
                <a:gd name="T83" fmla="*/ 292 w 292"/>
                <a:gd name="T84" fmla="*/ 250 h 25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92" h="250">
                  <a:moveTo>
                    <a:pt x="97" y="0"/>
                  </a:moveTo>
                  <a:lnTo>
                    <a:pt x="97" y="0"/>
                  </a:lnTo>
                  <a:lnTo>
                    <a:pt x="110" y="26"/>
                  </a:lnTo>
                  <a:lnTo>
                    <a:pt x="200" y="82"/>
                  </a:lnTo>
                  <a:lnTo>
                    <a:pt x="291" y="211"/>
                  </a:lnTo>
                  <a:lnTo>
                    <a:pt x="234" y="143"/>
                  </a:lnTo>
                  <a:lnTo>
                    <a:pt x="116" y="86"/>
                  </a:lnTo>
                  <a:lnTo>
                    <a:pt x="38" y="44"/>
                  </a:lnTo>
                  <a:lnTo>
                    <a:pt x="21" y="44"/>
                  </a:lnTo>
                  <a:lnTo>
                    <a:pt x="11" y="55"/>
                  </a:lnTo>
                  <a:lnTo>
                    <a:pt x="79" y="119"/>
                  </a:lnTo>
                  <a:lnTo>
                    <a:pt x="230" y="211"/>
                  </a:lnTo>
                  <a:lnTo>
                    <a:pt x="105" y="143"/>
                  </a:lnTo>
                  <a:lnTo>
                    <a:pt x="166" y="215"/>
                  </a:lnTo>
                  <a:lnTo>
                    <a:pt x="238" y="249"/>
                  </a:lnTo>
                  <a:lnTo>
                    <a:pt x="159" y="225"/>
                  </a:lnTo>
                  <a:lnTo>
                    <a:pt x="63" y="119"/>
                  </a:lnTo>
                  <a:lnTo>
                    <a:pt x="0" y="55"/>
                  </a:lnTo>
                  <a:lnTo>
                    <a:pt x="11" y="38"/>
                  </a:lnTo>
                  <a:lnTo>
                    <a:pt x="38" y="34"/>
                  </a:lnTo>
                  <a:lnTo>
                    <a:pt x="178" y="101"/>
                  </a:lnTo>
                  <a:lnTo>
                    <a:pt x="196" y="101"/>
                  </a:lnTo>
                  <a:lnTo>
                    <a:pt x="145" y="58"/>
                  </a:lnTo>
                  <a:lnTo>
                    <a:pt x="97" y="26"/>
                  </a:lnTo>
                  <a:lnTo>
                    <a:pt x="91" y="0"/>
                  </a:lnTo>
                  <a:lnTo>
                    <a:pt x="97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29" name="Freeform 1087"/>
            <p:cNvSpPr>
              <a:spLocks/>
            </p:cNvSpPr>
            <p:nvPr/>
          </p:nvSpPr>
          <p:spPr bwMode="auto">
            <a:xfrm>
              <a:off x="4742" y="4184"/>
              <a:ext cx="594" cy="187"/>
            </a:xfrm>
            <a:custGeom>
              <a:avLst/>
              <a:gdLst>
                <a:gd name="T0" fmla="*/ 308 w 594"/>
                <a:gd name="T1" fmla="*/ 0 h 187"/>
                <a:gd name="T2" fmla="*/ 308 w 594"/>
                <a:gd name="T3" fmla="*/ 0 h 187"/>
                <a:gd name="T4" fmla="*/ 205 w 594"/>
                <a:gd name="T5" fmla="*/ 0 h 187"/>
                <a:gd name="T6" fmla="*/ 0 w 594"/>
                <a:gd name="T7" fmla="*/ 105 h 187"/>
                <a:gd name="T8" fmla="*/ 8 w 594"/>
                <a:gd name="T9" fmla="*/ 123 h 187"/>
                <a:gd name="T10" fmla="*/ 92 w 594"/>
                <a:gd name="T11" fmla="*/ 123 h 187"/>
                <a:gd name="T12" fmla="*/ 198 w 594"/>
                <a:gd name="T13" fmla="*/ 80 h 187"/>
                <a:gd name="T14" fmla="*/ 266 w 594"/>
                <a:gd name="T15" fmla="*/ 80 h 187"/>
                <a:gd name="T16" fmla="*/ 225 w 594"/>
                <a:gd name="T17" fmla="*/ 71 h 187"/>
                <a:gd name="T18" fmla="*/ 183 w 594"/>
                <a:gd name="T19" fmla="*/ 71 h 187"/>
                <a:gd name="T20" fmla="*/ 72 w 594"/>
                <a:gd name="T21" fmla="*/ 115 h 187"/>
                <a:gd name="T22" fmla="*/ 16 w 594"/>
                <a:gd name="T23" fmla="*/ 115 h 187"/>
                <a:gd name="T24" fmla="*/ 13 w 594"/>
                <a:gd name="T25" fmla="*/ 105 h 187"/>
                <a:gd name="T26" fmla="*/ 213 w 594"/>
                <a:gd name="T27" fmla="*/ 10 h 187"/>
                <a:gd name="T28" fmla="*/ 294 w 594"/>
                <a:gd name="T29" fmla="*/ 10 h 187"/>
                <a:gd name="T30" fmla="*/ 294 w 594"/>
                <a:gd name="T31" fmla="*/ 44 h 187"/>
                <a:gd name="T32" fmla="*/ 312 w 594"/>
                <a:gd name="T33" fmla="*/ 67 h 187"/>
                <a:gd name="T34" fmla="*/ 356 w 594"/>
                <a:gd name="T35" fmla="*/ 96 h 187"/>
                <a:gd name="T36" fmla="*/ 410 w 594"/>
                <a:gd name="T37" fmla="*/ 96 h 187"/>
                <a:gd name="T38" fmla="*/ 472 w 594"/>
                <a:gd name="T39" fmla="*/ 173 h 187"/>
                <a:gd name="T40" fmla="*/ 524 w 594"/>
                <a:gd name="T41" fmla="*/ 186 h 187"/>
                <a:gd name="T42" fmla="*/ 563 w 594"/>
                <a:gd name="T43" fmla="*/ 177 h 187"/>
                <a:gd name="T44" fmla="*/ 583 w 594"/>
                <a:gd name="T45" fmla="*/ 148 h 187"/>
                <a:gd name="T46" fmla="*/ 550 w 594"/>
                <a:gd name="T47" fmla="*/ 167 h 187"/>
                <a:gd name="T48" fmla="*/ 521 w 594"/>
                <a:gd name="T49" fmla="*/ 173 h 187"/>
                <a:gd name="T50" fmla="*/ 491 w 594"/>
                <a:gd name="T51" fmla="*/ 163 h 187"/>
                <a:gd name="T52" fmla="*/ 450 w 594"/>
                <a:gd name="T53" fmla="*/ 120 h 187"/>
                <a:gd name="T54" fmla="*/ 414 w 594"/>
                <a:gd name="T55" fmla="*/ 87 h 187"/>
                <a:gd name="T56" fmla="*/ 380 w 594"/>
                <a:gd name="T57" fmla="*/ 87 h 187"/>
                <a:gd name="T58" fmla="*/ 312 w 594"/>
                <a:gd name="T59" fmla="*/ 58 h 187"/>
                <a:gd name="T60" fmla="*/ 301 w 594"/>
                <a:gd name="T61" fmla="*/ 44 h 187"/>
                <a:gd name="T62" fmla="*/ 301 w 594"/>
                <a:gd name="T63" fmla="*/ 15 h 187"/>
                <a:gd name="T64" fmla="*/ 353 w 594"/>
                <a:gd name="T65" fmla="*/ 38 h 187"/>
                <a:gd name="T66" fmla="*/ 434 w 594"/>
                <a:gd name="T67" fmla="*/ 28 h 187"/>
                <a:gd name="T68" fmla="*/ 509 w 594"/>
                <a:gd name="T69" fmla="*/ 58 h 187"/>
                <a:gd name="T70" fmla="*/ 593 w 594"/>
                <a:gd name="T71" fmla="*/ 100 h 187"/>
                <a:gd name="T72" fmla="*/ 535 w 594"/>
                <a:gd name="T73" fmla="*/ 58 h 187"/>
                <a:gd name="T74" fmla="*/ 430 w 594"/>
                <a:gd name="T75" fmla="*/ 15 h 187"/>
                <a:gd name="T76" fmla="*/ 338 w 594"/>
                <a:gd name="T77" fmla="*/ 15 h 187"/>
                <a:gd name="T78" fmla="*/ 308 w 594"/>
                <a:gd name="T79" fmla="*/ 0 h 187"/>
                <a:gd name="T80" fmla="*/ 308 w 594"/>
                <a:gd name="T81" fmla="*/ 0 h 18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94"/>
                <a:gd name="T124" fmla="*/ 0 h 187"/>
                <a:gd name="T125" fmla="*/ 594 w 594"/>
                <a:gd name="T126" fmla="*/ 187 h 18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94" h="187">
                  <a:moveTo>
                    <a:pt x="308" y="0"/>
                  </a:moveTo>
                  <a:lnTo>
                    <a:pt x="308" y="0"/>
                  </a:lnTo>
                  <a:lnTo>
                    <a:pt x="205" y="0"/>
                  </a:lnTo>
                  <a:lnTo>
                    <a:pt x="0" y="105"/>
                  </a:lnTo>
                  <a:lnTo>
                    <a:pt x="8" y="123"/>
                  </a:lnTo>
                  <a:lnTo>
                    <a:pt x="92" y="123"/>
                  </a:lnTo>
                  <a:lnTo>
                    <a:pt x="198" y="80"/>
                  </a:lnTo>
                  <a:lnTo>
                    <a:pt x="266" y="80"/>
                  </a:lnTo>
                  <a:lnTo>
                    <a:pt x="225" y="71"/>
                  </a:lnTo>
                  <a:lnTo>
                    <a:pt x="183" y="71"/>
                  </a:lnTo>
                  <a:lnTo>
                    <a:pt x="72" y="115"/>
                  </a:lnTo>
                  <a:lnTo>
                    <a:pt x="16" y="115"/>
                  </a:lnTo>
                  <a:lnTo>
                    <a:pt x="13" y="105"/>
                  </a:lnTo>
                  <a:lnTo>
                    <a:pt x="213" y="10"/>
                  </a:lnTo>
                  <a:lnTo>
                    <a:pt x="294" y="10"/>
                  </a:lnTo>
                  <a:lnTo>
                    <a:pt x="294" y="44"/>
                  </a:lnTo>
                  <a:lnTo>
                    <a:pt x="312" y="67"/>
                  </a:lnTo>
                  <a:lnTo>
                    <a:pt x="356" y="96"/>
                  </a:lnTo>
                  <a:lnTo>
                    <a:pt x="410" y="96"/>
                  </a:lnTo>
                  <a:lnTo>
                    <a:pt x="472" y="173"/>
                  </a:lnTo>
                  <a:lnTo>
                    <a:pt x="524" y="186"/>
                  </a:lnTo>
                  <a:lnTo>
                    <a:pt x="563" y="177"/>
                  </a:lnTo>
                  <a:lnTo>
                    <a:pt x="583" y="148"/>
                  </a:lnTo>
                  <a:lnTo>
                    <a:pt x="550" y="167"/>
                  </a:lnTo>
                  <a:lnTo>
                    <a:pt x="521" y="173"/>
                  </a:lnTo>
                  <a:lnTo>
                    <a:pt x="491" y="163"/>
                  </a:lnTo>
                  <a:lnTo>
                    <a:pt x="450" y="120"/>
                  </a:lnTo>
                  <a:lnTo>
                    <a:pt x="414" y="87"/>
                  </a:lnTo>
                  <a:lnTo>
                    <a:pt x="380" y="87"/>
                  </a:lnTo>
                  <a:lnTo>
                    <a:pt x="312" y="58"/>
                  </a:lnTo>
                  <a:lnTo>
                    <a:pt x="301" y="44"/>
                  </a:lnTo>
                  <a:lnTo>
                    <a:pt x="301" y="15"/>
                  </a:lnTo>
                  <a:lnTo>
                    <a:pt x="353" y="38"/>
                  </a:lnTo>
                  <a:lnTo>
                    <a:pt x="434" y="28"/>
                  </a:lnTo>
                  <a:lnTo>
                    <a:pt x="509" y="58"/>
                  </a:lnTo>
                  <a:lnTo>
                    <a:pt x="593" y="100"/>
                  </a:lnTo>
                  <a:lnTo>
                    <a:pt x="535" y="58"/>
                  </a:lnTo>
                  <a:lnTo>
                    <a:pt x="430" y="15"/>
                  </a:lnTo>
                  <a:lnTo>
                    <a:pt x="338" y="15"/>
                  </a:lnTo>
                  <a:lnTo>
                    <a:pt x="308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30" name="Freeform 1088"/>
            <p:cNvSpPr>
              <a:spLocks/>
            </p:cNvSpPr>
            <p:nvPr/>
          </p:nvSpPr>
          <p:spPr bwMode="auto">
            <a:xfrm>
              <a:off x="4738" y="4294"/>
              <a:ext cx="275" cy="134"/>
            </a:xfrm>
            <a:custGeom>
              <a:avLst/>
              <a:gdLst>
                <a:gd name="T0" fmla="*/ 8 w 275"/>
                <a:gd name="T1" fmla="*/ 13 h 134"/>
                <a:gd name="T2" fmla="*/ 8 w 275"/>
                <a:gd name="T3" fmla="*/ 13 h 134"/>
                <a:gd name="T4" fmla="*/ 0 w 275"/>
                <a:gd name="T5" fmla="*/ 29 h 134"/>
                <a:gd name="T6" fmla="*/ 8 w 275"/>
                <a:gd name="T7" fmla="*/ 43 h 134"/>
                <a:gd name="T8" fmla="*/ 100 w 275"/>
                <a:gd name="T9" fmla="*/ 43 h 134"/>
                <a:gd name="T10" fmla="*/ 180 w 275"/>
                <a:gd name="T11" fmla="*/ 18 h 134"/>
                <a:gd name="T12" fmla="*/ 126 w 275"/>
                <a:gd name="T13" fmla="*/ 63 h 134"/>
                <a:gd name="T14" fmla="*/ 76 w 275"/>
                <a:gd name="T15" fmla="*/ 114 h 134"/>
                <a:gd name="T16" fmla="*/ 96 w 275"/>
                <a:gd name="T17" fmla="*/ 133 h 134"/>
                <a:gd name="T18" fmla="*/ 92 w 275"/>
                <a:gd name="T19" fmla="*/ 114 h 134"/>
                <a:gd name="T20" fmla="*/ 142 w 275"/>
                <a:gd name="T21" fmla="*/ 63 h 134"/>
                <a:gd name="T22" fmla="*/ 206 w 275"/>
                <a:gd name="T23" fmla="*/ 13 h 134"/>
                <a:gd name="T24" fmla="*/ 274 w 275"/>
                <a:gd name="T25" fmla="*/ 0 h 134"/>
                <a:gd name="T26" fmla="*/ 200 w 275"/>
                <a:gd name="T27" fmla="*/ 5 h 134"/>
                <a:gd name="T28" fmla="*/ 100 w 275"/>
                <a:gd name="T29" fmla="*/ 34 h 134"/>
                <a:gd name="T30" fmla="*/ 58 w 275"/>
                <a:gd name="T31" fmla="*/ 34 h 134"/>
                <a:gd name="T32" fmla="*/ 40 w 275"/>
                <a:gd name="T33" fmla="*/ 13 h 134"/>
                <a:gd name="T34" fmla="*/ 8 w 275"/>
                <a:gd name="T35" fmla="*/ 13 h 134"/>
                <a:gd name="T36" fmla="*/ 8 w 275"/>
                <a:gd name="T37" fmla="*/ 13 h 13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5"/>
                <a:gd name="T58" fmla="*/ 0 h 134"/>
                <a:gd name="T59" fmla="*/ 275 w 275"/>
                <a:gd name="T60" fmla="*/ 134 h 13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5" h="134">
                  <a:moveTo>
                    <a:pt x="8" y="13"/>
                  </a:moveTo>
                  <a:lnTo>
                    <a:pt x="8" y="13"/>
                  </a:lnTo>
                  <a:lnTo>
                    <a:pt x="0" y="29"/>
                  </a:lnTo>
                  <a:lnTo>
                    <a:pt x="8" y="43"/>
                  </a:lnTo>
                  <a:lnTo>
                    <a:pt x="100" y="43"/>
                  </a:lnTo>
                  <a:lnTo>
                    <a:pt x="180" y="18"/>
                  </a:lnTo>
                  <a:lnTo>
                    <a:pt x="126" y="63"/>
                  </a:lnTo>
                  <a:lnTo>
                    <a:pt x="76" y="114"/>
                  </a:lnTo>
                  <a:lnTo>
                    <a:pt x="96" y="133"/>
                  </a:lnTo>
                  <a:lnTo>
                    <a:pt x="92" y="114"/>
                  </a:lnTo>
                  <a:lnTo>
                    <a:pt x="142" y="63"/>
                  </a:lnTo>
                  <a:lnTo>
                    <a:pt x="206" y="13"/>
                  </a:lnTo>
                  <a:lnTo>
                    <a:pt x="274" y="0"/>
                  </a:lnTo>
                  <a:lnTo>
                    <a:pt x="200" y="5"/>
                  </a:lnTo>
                  <a:lnTo>
                    <a:pt x="100" y="34"/>
                  </a:lnTo>
                  <a:lnTo>
                    <a:pt x="58" y="34"/>
                  </a:lnTo>
                  <a:lnTo>
                    <a:pt x="40" y="13"/>
                  </a:lnTo>
                  <a:lnTo>
                    <a:pt x="8" y="13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31" name="Freeform 1089"/>
            <p:cNvSpPr>
              <a:spLocks/>
            </p:cNvSpPr>
            <p:nvPr/>
          </p:nvSpPr>
          <p:spPr bwMode="auto">
            <a:xfrm>
              <a:off x="4845" y="4347"/>
              <a:ext cx="173" cy="97"/>
            </a:xfrm>
            <a:custGeom>
              <a:avLst/>
              <a:gdLst>
                <a:gd name="T0" fmla="*/ 0 w 173"/>
                <a:gd name="T1" fmla="*/ 71 h 97"/>
                <a:gd name="T2" fmla="*/ 0 w 173"/>
                <a:gd name="T3" fmla="*/ 71 h 97"/>
                <a:gd name="T4" fmla="*/ 45 w 173"/>
                <a:gd name="T5" fmla="*/ 33 h 97"/>
                <a:gd name="T6" fmla="*/ 114 w 173"/>
                <a:gd name="T7" fmla="*/ 4 h 97"/>
                <a:gd name="T8" fmla="*/ 137 w 173"/>
                <a:gd name="T9" fmla="*/ 0 h 97"/>
                <a:gd name="T10" fmla="*/ 172 w 173"/>
                <a:gd name="T11" fmla="*/ 4 h 97"/>
                <a:gd name="T12" fmla="*/ 167 w 173"/>
                <a:gd name="T13" fmla="*/ 28 h 97"/>
                <a:gd name="T14" fmla="*/ 106 w 173"/>
                <a:gd name="T15" fmla="*/ 51 h 97"/>
                <a:gd name="T16" fmla="*/ 61 w 173"/>
                <a:gd name="T17" fmla="*/ 96 h 97"/>
                <a:gd name="T18" fmla="*/ 102 w 173"/>
                <a:gd name="T19" fmla="*/ 47 h 97"/>
                <a:gd name="T20" fmla="*/ 141 w 173"/>
                <a:gd name="T21" fmla="*/ 14 h 97"/>
                <a:gd name="T22" fmla="*/ 45 w 173"/>
                <a:gd name="T23" fmla="*/ 47 h 97"/>
                <a:gd name="T24" fmla="*/ 0 w 173"/>
                <a:gd name="T25" fmla="*/ 71 h 97"/>
                <a:gd name="T26" fmla="*/ 0 w 173"/>
                <a:gd name="T27" fmla="*/ 71 h 9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73"/>
                <a:gd name="T43" fmla="*/ 0 h 97"/>
                <a:gd name="T44" fmla="*/ 173 w 173"/>
                <a:gd name="T45" fmla="*/ 97 h 9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73" h="97">
                  <a:moveTo>
                    <a:pt x="0" y="71"/>
                  </a:moveTo>
                  <a:lnTo>
                    <a:pt x="0" y="71"/>
                  </a:lnTo>
                  <a:lnTo>
                    <a:pt x="45" y="33"/>
                  </a:lnTo>
                  <a:lnTo>
                    <a:pt x="114" y="4"/>
                  </a:lnTo>
                  <a:lnTo>
                    <a:pt x="137" y="0"/>
                  </a:lnTo>
                  <a:lnTo>
                    <a:pt x="172" y="4"/>
                  </a:lnTo>
                  <a:lnTo>
                    <a:pt x="167" y="28"/>
                  </a:lnTo>
                  <a:lnTo>
                    <a:pt x="106" y="51"/>
                  </a:lnTo>
                  <a:lnTo>
                    <a:pt x="61" y="96"/>
                  </a:lnTo>
                  <a:lnTo>
                    <a:pt x="102" y="47"/>
                  </a:lnTo>
                  <a:lnTo>
                    <a:pt x="141" y="14"/>
                  </a:lnTo>
                  <a:lnTo>
                    <a:pt x="45" y="47"/>
                  </a:lnTo>
                  <a:lnTo>
                    <a:pt x="0" y="71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32" name="Freeform 1090"/>
            <p:cNvSpPr>
              <a:spLocks/>
            </p:cNvSpPr>
            <p:nvPr/>
          </p:nvSpPr>
          <p:spPr bwMode="auto">
            <a:xfrm>
              <a:off x="4914" y="4398"/>
              <a:ext cx="441" cy="64"/>
            </a:xfrm>
            <a:custGeom>
              <a:avLst/>
              <a:gdLst>
                <a:gd name="T0" fmla="*/ 0 w 441"/>
                <a:gd name="T1" fmla="*/ 39 h 64"/>
                <a:gd name="T2" fmla="*/ 0 w 441"/>
                <a:gd name="T3" fmla="*/ 39 h 64"/>
                <a:gd name="T4" fmla="*/ 7 w 441"/>
                <a:gd name="T5" fmla="*/ 45 h 64"/>
                <a:gd name="T6" fmla="*/ 68 w 441"/>
                <a:gd name="T7" fmla="*/ 17 h 64"/>
                <a:gd name="T8" fmla="*/ 156 w 441"/>
                <a:gd name="T9" fmla="*/ 6 h 64"/>
                <a:gd name="T10" fmla="*/ 238 w 441"/>
                <a:gd name="T11" fmla="*/ 17 h 64"/>
                <a:gd name="T12" fmla="*/ 319 w 441"/>
                <a:gd name="T13" fmla="*/ 17 h 64"/>
                <a:gd name="T14" fmla="*/ 391 w 441"/>
                <a:gd name="T15" fmla="*/ 0 h 64"/>
                <a:gd name="T16" fmla="*/ 330 w 441"/>
                <a:gd name="T17" fmla="*/ 29 h 64"/>
                <a:gd name="T18" fmla="*/ 440 w 441"/>
                <a:gd name="T19" fmla="*/ 63 h 64"/>
                <a:gd name="T20" fmla="*/ 311 w 441"/>
                <a:gd name="T21" fmla="*/ 36 h 64"/>
                <a:gd name="T22" fmla="*/ 215 w 441"/>
                <a:gd name="T23" fmla="*/ 36 h 64"/>
                <a:gd name="T24" fmla="*/ 166 w 441"/>
                <a:gd name="T25" fmla="*/ 25 h 64"/>
                <a:gd name="T26" fmla="*/ 118 w 441"/>
                <a:gd name="T27" fmla="*/ 20 h 64"/>
                <a:gd name="T28" fmla="*/ 64 w 441"/>
                <a:gd name="T29" fmla="*/ 29 h 64"/>
                <a:gd name="T30" fmla="*/ 0 w 441"/>
                <a:gd name="T31" fmla="*/ 39 h 64"/>
                <a:gd name="T32" fmla="*/ 0 w 441"/>
                <a:gd name="T33" fmla="*/ 39 h 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41"/>
                <a:gd name="T52" fmla="*/ 0 h 64"/>
                <a:gd name="T53" fmla="*/ 441 w 441"/>
                <a:gd name="T54" fmla="*/ 64 h 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41" h="64">
                  <a:moveTo>
                    <a:pt x="0" y="39"/>
                  </a:moveTo>
                  <a:lnTo>
                    <a:pt x="0" y="39"/>
                  </a:lnTo>
                  <a:lnTo>
                    <a:pt x="7" y="45"/>
                  </a:lnTo>
                  <a:lnTo>
                    <a:pt x="68" y="17"/>
                  </a:lnTo>
                  <a:lnTo>
                    <a:pt x="156" y="6"/>
                  </a:lnTo>
                  <a:lnTo>
                    <a:pt x="238" y="17"/>
                  </a:lnTo>
                  <a:lnTo>
                    <a:pt x="319" y="17"/>
                  </a:lnTo>
                  <a:lnTo>
                    <a:pt x="391" y="0"/>
                  </a:lnTo>
                  <a:lnTo>
                    <a:pt x="330" y="29"/>
                  </a:lnTo>
                  <a:lnTo>
                    <a:pt x="440" y="63"/>
                  </a:lnTo>
                  <a:lnTo>
                    <a:pt x="311" y="36"/>
                  </a:lnTo>
                  <a:lnTo>
                    <a:pt x="215" y="36"/>
                  </a:lnTo>
                  <a:lnTo>
                    <a:pt x="166" y="25"/>
                  </a:lnTo>
                  <a:lnTo>
                    <a:pt x="118" y="20"/>
                  </a:lnTo>
                  <a:lnTo>
                    <a:pt x="64" y="29"/>
                  </a:lnTo>
                  <a:lnTo>
                    <a:pt x="0" y="39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33" name="Freeform 1091"/>
            <p:cNvSpPr>
              <a:spLocks/>
            </p:cNvSpPr>
            <p:nvPr/>
          </p:nvSpPr>
          <p:spPr bwMode="auto">
            <a:xfrm>
              <a:off x="4508" y="4418"/>
              <a:ext cx="145" cy="74"/>
            </a:xfrm>
            <a:custGeom>
              <a:avLst/>
              <a:gdLst>
                <a:gd name="T0" fmla="*/ 16 w 145"/>
                <a:gd name="T1" fmla="*/ 16 h 74"/>
                <a:gd name="T2" fmla="*/ 16 w 145"/>
                <a:gd name="T3" fmla="*/ 16 h 74"/>
                <a:gd name="T4" fmla="*/ 44 w 145"/>
                <a:gd name="T5" fmla="*/ 5 h 74"/>
                <a:gd name="T6" fmla="*/ 69 w 145"/>
                <a:gd name="T7" fmla="*/ 5 h 74"/>
                <a:gd name="T8" fmla="*/ 144 w 145"/>
                <a:gd name="T9" fmla="*/ 73 h 74"/>
                <a:gd name="T10" fmla="*/ 141 w 145"/>
                <a:gd name="T11" fmla="*/ 54 h 74"/>
                <a:gd name="T12" fmla="*/ 71 w 145"/>
                <a:gd name="T13" fmla="*/ 0 h 74"/>
                <a:gd name="T14" fmla="*/ 30 w 145"/>
                <a:gd name="T15" fmla="*/ 0 h 74"/>
                <a:gd name="T16" fmla="*/ 0 w 145"/>
                <a:gd name="T17" fmla="*/ 5 h 74"/>
                <a:gd name="T18" fmla="*/ 16 w 145"/>
                <a:gd name="T19" fmla="*/ 16 h 74"/>
                <a:gd name="T20" fmla="*/ 16 w 145"/>
                <a:gd name="T21" fmla="*/ 16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5"/>
                <a:gd name="T34" fmla="*/ 0 h 74"/>
                <a:gd name="T35" fmla="*/ 145 w 145"/>
                <a:gd name="T36" fmla="*/ 74 h 7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5" h="74">
                  <a:moveTo>
                    <a:pt x="16" y="16"/>
                  </a:moveTo>
                  <a:lnTo>
                    <a:pt x="16" y="16"/>
                  </a:lnTo>
                  <a:lnTo>
                    <a:pt x="44" y="5"/>
                  </a:lnTo>
                  <a:lnTo>
                    <a:pt x="69" y="5"/>
                  </a:lnTo>
                  <a:lnTo>
                    <a:pt x="144" y="73"/>
                  </a:lnTo>
                  <a:lnTo>
                    <a:pt x="141" y="54"/>
                  </a:lnTo>
                  <a:lnTo>
                    <a:pt x="71" y="0"/>
                  </a:lnTo>
                  <a:lnTo>
                    <a:pt x="30" y="0"/>
                  </a:lnTo>
                  <a:lnTo>
                    <a:pt x="0" y="5"/>
                  </a:lnTo>
                  <a:lnTo>
                    <a:pt x="16" y="16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34" name="Freeform 1092"/>
            <p:cNvSpPr>
              <a:spLocks/>
            </p:cNvSpPr>
            <p:nvPr/>
          </p:nvSpPr>
          <p:spPr bwMode="auto">
            <a:xfrm>
              <a:off x="4511" y="4418"/>
              <a:ext cx="370" cy="421"/>
            </a:xfrm>
            <a:custGeom>
              <a:avLst/>
              <a:gdLst>
                <a:gd name="T0" fmla="*/ 334 w 370"/>
                <a:gd name="T1" fmla="*/ 0 h 421"/>
                <a:gd name="T2" fmla="*/ 334 w 370"/>
                <a:gd name="T3" fmla="*/ 0 h 421"/>
                <a:gd name="T4" fmla="*/ 349 w 370"/>
                <a:gd name="T5" fmla="*/ 109 h 421"/>
                <a:gd name="T6" fmla="*/ 353 w 370"/>
                <a:gd name="T7" fmla="*/ 196 h 421"/>
                <a:gd name="T8" fmla="*/ 369 w 370"/>
                <a:gd name="T9" fmla="*/ 329 h 421"/>
                <a:gd name="T10" fmla="*/ 369 w 370"/>
                <a:gd name="T11" fmla="*/ 420 h 421"/>
                <a:gd name="T12" fmla="*/ 349 w 370"/>
                <a:gd name="T13" fmla="*/ 343 h 421"/>
                <a:gd name="T14" fmla="*/ 323 w 370"/>
                <a:gd name="T15" fmla="*/ 324 h 421"/>
                <a:gd name="T16" fmla="*/ 296 w 370"/>
                <a:gd name="T17" fmla="*/ 343 h 421"/>
                <a:gd name="T18" fmla="*/ 244 w 370"/>
                <a:gd name="T19" fmla="*/ 340 h 421"/>
                <a:gd name="T20" fmla="*/ 164 w 370"/>
                <a:gd name="T21" fmla="*/ 364 h 421"/>
                <a:gd name="T22" fmla="*/ 74 w 370"/>
                <a:gd name="T23" fmla="*/ 364 h 421"/>
                <a:gd name="T24" fmla="*/ 31 w 370"/>
                <a:gd name="T25" fmla="*/ 334 h 421"/>
                <a:gd name="T26" fmla="*/ 5 w 370"/>
                <a:gd name="T27" fmla="*/ 281 h 421"/>
                <a:gd name="T28" fmla="*/ 0 w 370"/>
                <a:gd name="T29" fmla="*/ 258 h 421"/>
                <a:gd name="T30" fmla="*/ 38 w 370"/>
                <a:gd name="T31" fmla="*/ 258 h 421"/>
                <a:gd name="T32" fmla="*/ 85 w 370"/>
                <a:gd name="T33" fmla="*/ 239 h 421"/>
                <a:gd name="T34" fmla="*/ 107 w 370"/>
                <a:gd name="T35" fmla="*/ 224 h 421"/>
                <a:gd name="T36" fmla="*/ 141 w 370"/>
                <a:gd name="T37" fmla="*/ 224 h 421"/>
                <a:gd name="T38" fmla="*/ 153 w 370"/>
                <a:gd name="T39" fmla="*/ 176 h 421"/>
                <a:gd name="T40" fmla="*/ 153 w 370"/>
                <a:gd name="T41" fmla="*/ 128 h 421"/>
                <a:gd name="T42" fmla="*/ 141 w 370"/>
                <a:gd name="T43" fmla="*/ 64 h 421"/>
                <a:gd name="T44" fmla="*/ 157 w 370"/>
                <a:gd name="T45" fmla="*/ 82 h 421"/>
                <a:gd name="T46" fmla="*/ 173 w 370"/>
                <a:gd name="T47" fmla="*/ 140 h 421"/>
                <a:gd name="T48" fmla="*/ 173 w 370"/>
                <a:gd name="T49" fmla="*/ 182 h 421"/>
                <a:gd name="T50" fmla="*/ 159 w 370"/>
                <a:gd name="T51" fmla="*/ 220 h 421"/>
                <a:gd name="T52" fmla="*/ 141 w 370"/>
                <a:gd name="T53" fmla="*/ 253 h 421"/>
                <a:gd name="T54" fmla="*/ 141 w 370"/>
                <a:gd name="T55" fmla="*/ 281 h 421"/>
                <a:gd name="T56" fmla="*/ 164 w 370"/>
                <a:gd name="T57" fmla="*/ 286 h 421"/>
                <a:gd name="T58" fmla="*/ 209 w 370"/>
                <a:gd name="T59" fmla="*/ 268 h 421"/>
                <a:gd name="T60" fmla="*/ 231 w 370"/>
                <a:gd name="T61" fmla="*/ 277 h 421"/>
                <a:gd name="T62" fmla="*/ 267 w 370"/>
                <a:gd name="T63" fmla="*/ 234 h 421"/>
                <a:gd name="T64" fmla="*/ 267 w 370"/>
                <a:gd name="T65" fmla="*/ 277 h 421"/>
                <a:gd name="T66" fmla="*/ 303 w 370"/>
                <a:gd name="T67" fmla="*/ 249 h 421"/>
                <a:gd name="T68" fmla="*/ 334 w 370"/>
                <a:gd name="T69" fmla="*/ 196 h 421"/>
                <a:gd name="T70" fmla="*/ 338 w 370"/>
                <a:gd name="T71" fmla="*/ 128 h 421"/>
                <a:gd name="T72" fmla="*/ 327 w 370"/>
                <a:gd name="T73" fmla="*/ 57 h 421"/>
                <a:gd name="T74" fmla="*/ 293 w 370"/>
                <a:gd name="T75" fmla="*/ 25 h 421"/>
                <a:gd name="T76" fmla="*/ 253 w 370"/>
                <a:gd name="T77" fmla="*/ 19 h 421"/>
                <a:gd name="T78" fmla="*/ 183 w 370"/>
                <a:gd name="T79" fmla="*/ 38 h 421"/>
                <a:gd name="T80" fmla="*/ 148 w 370"/>
                <a:gd name="T81" fmla="*/ 38 h 421"/>
                <a:gd name="T82" fmla="*/ 187 w 370"/>
                <a:gd name="T83" fmla="*/ 28 h 421"/>
                <a:gd name="T84" fmla="*/ 255 w 370"/>
                <a:gd name="T85" fmla="*/ 9 h 421"/>
                <a:gd name="T86" fmla="*/ 288 w 370"/>
                <a:gd name="T87" fmla="*/ 5 h 421"/>
                <a:gd name="T88" fmla="*/ 327 w 370"/>
                <a:gd name="T89" fmla="*/ 9 h 421"/>
                <a:gd name="T90" fmla="*/ 334 w 370"/>
                <a:gd name="T91" fmla="*/ 0 h 421"/>
                <a:gd name="T92" fmla="*/ 334 w 370"/>
                <a:gd name="T93" fmla="*/ 0 h 42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70"/>
                <a:gd name="T142" fmla="*/ 0 h 421"/>
                <a:gd name="T143" fmla="*/ 370 w 370"/>
                <a:gd name="T144" fmla="*/ 421 h 42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70" h="421">
                  <a:moveTo>
                    <a:pt x="334" y="0"/>
                  </a:moveTo>
                  <a:lnTo>
                    <a:pt x="334" y="0"/>
                  </a:lnTo>
                  <a:lnTo>
                    <a:pt x="349" y="109"/>
                  </a:lnTo>
                  <a:lnTo>
                    <a:pt x="353" y="196"/>
                  </a:lnTo>
                  <a:lnTo>
                    <a:pt x="369" y="329"/>
                  </a:lnTo>
                  <a:lnTo>
                    <a:pt x="369" y="420"/>
                  </a:lnTo>
                  <a:lnTo>
                    <a:pt x="349" y="343"/>
                  </a:lnTo>
                  <a:lnTo>
                    <a:pt x="323" y="324"/>
                  </a:lnTo>
                  <a:lnTo>
                    <a:pt x="296" y="343"/>
                  </a:lnTo>
                  <a:lnTo>
                    <a:pt x="244" y="340"/>
                  </a:lnTo>
                  <a:lnTo>
                    <a:pt x="164" y="364"/>
                  </a:lnTo>
                  <a:lnTo>
                    <a:pt x="74" y="364"/>
                  </a:lnTo>
                  <a:lnTo>
                    <a:pt x="31" y="334"/>
                  </a:lnTo>
                  <a:lnTo>
                    <a:pt x="5" y="281"/>
                  </a:lnTo>
                  <a:lnTo>
                    <a:pt x="0" y="258"/>
                  </a:lnTo>
                  <a:lnTo>
                    <a:pt x="38" y="258"/>
                  </a:lnTo>
                  <a:lnTo>
                    <a:pt x="85" y="239"/>
                  </a:lnTo>
                  <a:lnTo>
                    <a:pt x="107" y="224"/>
                  </a:lnTo>
                  <a:lnTo>
                    <a:pt x="141" y="224"/>
                  </a:lnTo>
                  <a:lnTo>
                    <a:pt x="153" y="176"/>
                  </a:lnTo>
                  <a:lnTo>
                    <a:pt x="153" y="128"/>
                  </a:lnTo>
                  <a:lnTo>
                    <a:pt x="141" y="64"/>
                  </a:lnTo>
                  <a:lnTo>
                    <a:pt x="157" y="82"/>
                  </a:lnTo>
                  <a:lnTo>
                    <a:pt x="173" y="140"/>
                  </a:lnTo>
                  <a:lnTo>
                    <a:pt x="173" y="182"/>
                  </a:lnTo>
                  <a:lnTo>
                    <a:pt x="159" y="220"/>
                  </a:lnTo>
                  <a:lnTo>
                    <a:pt x="141" y="253"/>
                  </a:lnTo>
                  <a:lnTo>
                    <a:pt x="141" y="281"/>
                  </a:lnTo>
                  <a:lnTo>
                    <a:pt x="164" y="286"/>
                  </a:lnTo>
                  <a:lnTo>
                    <a:pt x="209" y="268"/>
                  </a:lnTo>
                  <a:lnTo>
                    <a:pt x="231" y="277"/>
                  </a:lnTo>
                  <a:lnTo>
                    <a:pt x="267" y="234"/>
                  </a:lnTo>
                  <a:lnTo>
                    <a:pt x="267" y="277"/>
                  </a:lnTo>
                  <a:lnTo>
                    <a:pt x="303" y="249"/>
                  </a:lnTo>
                  <a:lnTo>
                    <a:pt x="334" y="196"/>
                  </a:lnTo>
                  <a:lnTo>
                    <a:pt x="338" y="128"/>
                  </a:lnTo>
                  <a:lnTo>
                    <a:pt x="327" y="57"/>
                  </a:lnTo>
                  <a:lnTo>
                    <a:pt x="293" y="25"/>
                  </a:lnTo>
                  <a:lnTo>
                    <a:pt x="253" y="19"/>
                  </a:lnTo>
                  <a:lnTo>
                    <a:pt x="183" y="38"/>
                  </a:lnTo>
                  <a:lnTo>
                    <a:pt x="148" y="38"/>
                  </a:lnTo>
                  <a:lnTo>
                    <a:pt x="187" y="28"/>
                  </a:lnTo>
                  <a:lnTo>
                    <a:pt x="255" y="9"/>
                  </a:lnTo>
                  <a:lnTo>
                    <a:pt x="288" y="5"/>
                  </a:lnTo>
                  <a:lnTo>
                    <a:pt x="327" y="9"/>
                  </a:lnTo>
                  <a:lnTo>
                    <a:pt x="334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35" name="Freeform 1093"/>
            <p:cNvSpPr>
              <a:spLocks/>
            </p:cNvSpPr>
            <p:nvPr/>
          </p:nvSpPr>
          <p:spPr bwMode="auto">
            <a:xfrm>
              <a:off x="4664" y="3645"/>
              <a:ext cx="167" cy="812"/>
            </a:xfrm>
            <a:custGeom>
              <a:avLst/>
              <a:gdLst>
                <a:gd name="T0" fmla="*/ 20 w 167"/>
                <a:gd name="T1" fmla="*/ 808 h 812"/>
                <a:gd name="T2" fmla="*/ 20 w 167"/>
                <a:gd name="T3" fmla="*/ 808 h 812"/>
                <a:gd name="T4" fmla="*/ 23 w 167"/>
                <a:gd name="T5" fmla="*/ 789 h 812"/>
                <a:gd name="T6" fmla="*/ 38 w 167"/>
                <a:gd name="T7" fmla="*/ 759 h 812"/>
                <a:gd name="T8" fmla="*/ 71 w 167"/>
                <a:gd name="T9" fmla="*/ 740 h 812"/>
                <a:gd name="T10" fmla="*/ 129 w 167"/>
                <a:gd name="T11" fmla="*/ 716 h 812"/>
                <a:gd name="T12" fmla="*/ 149 w 167"/>
                <a:gd name="T13" fmla="*/ 712 h 812"/>
                <a:gd name="T14" fmla="*/ 91 w 167"/>
                <a:gd name="T15" fmla="*/ 687 h 812"/>
                <a:gd name="T16" fmla="*/ 91 w 167"/>
                <a:gd name="T17" fmla="*/ 644 h 812"/>
                <a:gd name="T18" fmla="*/ 166 w 167"/>
                <a:gd name="T19" fmla="*/ 593 h 812"/>
                <a:gd name="T20" fmla="*/ 149 w 167"/>
                <a:gd name="T21" fmla="*/ 478 h 812"/>
                <a:gd name="T22" fmla="*/ 135 w 167"/>
                <a:gd name="T23" fmla="*/ 392 h 812"/>
                <a:gd name="T24" fmla="*/ 135 w 167"/>
                <a:gd name="T25" fmla="*/ 314 h 812"/>
                <a:gd name="T26" fmla="*/ 105 w 167"/>
                <a:gd name="T27" fmla="*/ 191 h 812"/>
                <a:gd name="T28" fmla="*/ 78 w 167"/>
                <a:gd name="T29" fmla="*/ 0 h 812"/>
                <a:gd name="T30" fmla="*/ 91 w 167"/>
                <a:gd name="T31" fmla="*/ 139 h 812"/>
                <a:gd name="T32" fmla="*/ 86 w 167"/>
                <a:gd name="T33" fmla="*/ 177 h 812"/>
                <a:gd name="T34" fmla="*/ 105 w 167"/>
                <a:gd name="T35" fmla="*/ 291 h 812"/>
                <a:gd name="T36" fmla="*/ 102 w 167"/>
                <a:gd name="T37" fmla="*/ 334 h 812"/>
                <a:gd name="T38" fmla="*/ 38 w 167"/>
                <a:gd name="T39" fmla="*/ 295 h 812"/>
                <a:gd name="T40" fmla="*/ 71 w 167"/>
                <a:gd name="T41" fmla="*/ 330 h 812"/>
                <a:gd name="T42" fmla="*/ 78 w 167"/>
                <a:gd name="T43" fmla="*/ 359 h 812"/>
                <a:gd name="T44" fmla="*/ 105 w 167"/>
                <a:gd name="T45" fmla="*/ 392 h 812"/>
                <a:gd name="T46" fmla="*/ 105 w 167"/>
                <a:gd name="T47" fmla="*/ 414 h 812"/>
                <a:gd name="T48" fmla="*/ 94 w 167"/>
                <a:gd name="T49" fmla="*/ 443 h 812"/>
                <a:gd name="T50" fmla="*/ 124 w 167"/>
                <a:gd name="T51" fmla="*/ 468 h 812"/>
                <a:gd name="T52" fmla="*/ 124 w 167"/>
                <a:gd name="T53" fmla="*/ 516 h 812"/>
                <a:gd name="T54" fmla="*/ 110 w 167"/>
                <a:gd name="T55" fmla="*/ 529 h 812"/>
                <a:gd name="T56" fmla="*/ 91 w 167"/>
                <a:gd name="T57" fmla="*/ 511 h 812"/>
                <a:gd name="T58" fmla="*/ 34 w 167"/>
                <a:gd name="T59" fmla="*/ 367 h 812"/>
                <a:gd name="T60" fmla="*/ 23 w 167"/>
                <a:gd name="T61" fmla="*/ 273 h 812"/>
                <a:gd name="T62" fmla="*/ 53 w 167"/>
                <a:gd name="T63" fmla="*/ 42 h 812"/>
                <a:gd name="T64" fmla="*/ 14 w 167"/>
                <a:gd name="T65" fmla="*/ 273 h 812"/>
                <a:gd name="T66" fmla="*/ 23 w 167"/>
                <a:gd name="T67" fmla="*/ 373 h 812"/>
                <a:gd name="T68" fmla="*/ 20 w 167"/>
                <a:gd name="T69" fmla="*/ 574 h 812"/>
                <a:gd name="T70" fmla="*/ 30 w 167"/>
                <a:gd name="T71" fmla="*/ 453 h 812"/>
                <a:gd name="T72" fmla="*/ 64 w 167"/>
                <a:gd name="T73" fmla="*/ 567 h 812"/>
                <a:gd name="T74" fmla="*/ 91 w 167"/>
                <a:gd name="T75" fmla="*/ 619 h 812"/>
                <a:gd name="T76" fmla="*/ 91 w 167"/>
                <a:gd name="T77" fmla="*/ 644 h 812"/>
                <a:gd name="T78" fmla="*/ 60 w 167"/>
                <a:gd name="T79" fmla="*/ 644 h 812"/>
                <a:gd name="T80" fmla="*/ 20 w 167"/>
                <a:gd name="T81" fmla="*/ 597 h 812"/>
                <a:gd name="T82" fmla="*/ 34 w 167"/>
                <a:gd name="T83" fmla="*/ 662 h 812"/>
                <a:gd name="T84" fmla="*/ 34 w 167"/>
                <a:gd name="T85" fmla="*/ 697 h 812"/>
                <a:gd name="T86" fmla="*/ 23 w 167"/>
                <a:gd name="T87" fmla="*/ 730 h 812"/>
                <a:gd name="T88" fmla="*/ 0 w 167"/>
                <a:gd name="T89" fmla="*/ 798 h 812"/>
                <a:gd name="T90" fmla="*/ 6 w 167"/>
                <a:gd name="T91" fmla="*/ 811 h 812"/>
                <a:gd name="T92" fmla="*/ 20 w 167"/>
                <a:gd name="T93" fmla="*/ 808 h 812"/>
                <a:gd name="T94" fmla="*/ 20 w 167"/>
                <a:gd name="T95" fmla="*/ 808 h 8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67"/>
                <a:gd name="T145" fmla="*/ 0 h 812"/>
                <a:gd name="T146" fmla="*/ 167 w 167"/>
                <a:gd name="T147" fmla="*/ 812 h 81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67" h="812">
                  <a:moveTo>
                    <a:pt x="20" y="808"/>
                  </a:moveTo>
                  <a:lnTo>
                    <a:pt x="20" y="808"/>
                  </a:lnTo>
                  <a:lnTo>
                    <a:pt x="23" y="789"/>
                  </a:lnTo>
                  <a:lnTo>
                    <a:pt x="38" y="759"/>
                  </a:lnTo>
                  <a:lnTo>
                    <a:pt x="71" y="740"/>
                  </a:lnTo>
                  <a:lnTo>
                    <a:pt x="129" y="716"/>
                  </a:lnTo>
                  <a:lnTo>
                    <a:pt x="149" y="712"/>
                  </a:lnTo>
                  <a:lnTo>
                    <a:pt x="91" y="687"/>
                  </a:lnTo>
                  <a:lnTo>
                    <a:pt x="91" y="644"/>
                  </a:lnTo>
                  <a:lnTo>
                    <a:pt x="166" y="593"/>
                  </a:lnTo>
                  <a:lnTo>
                    <a:pt x="149" y="478"/>
                  </a:lnTo>
                  <a:lnTo>
                    <a:pt x="135" y="392"/>
                  </a:lnTo>
                  <a:lnTo>
                    <a:pt x="135" y="314"/>
                  </a:lnTo>
                  <a:lnTo>
                    <a:pt x="105" y="191"/>
                  </a:lnTo>
                  <a:lnTo>
                    <a:pt x="78" y="0"/>
                  </a:lnTo>
                  <a:lnTo>
                    <a:pt x="91" y="139"/>
                  </a:lnTo>
                  <a:lnTo>
                    <a:pt x="86" y="177"/>
                  </a:lnTo>
                  <a:lnTo>
                    <a:pt x="105" y="291"/>
                  </a:lnTo>
                  <a:lnTo>
                    <a:pt x="102" y="334"/>
                  </a:lnTo>
                  <a:lnTo>
                    <a:pt x="38" y="295"/>
                  </a:lnTo>
                  <a:lnTo>
                    <a:pt x="71" y="330"/>
                  </a:lnTo>
                  <a:lnTo>
                    <a:pt x="78" y="359"/>
                  </a:lnTo>
                  <a:lnTo>
                    <a:pt x="105" y="392"/>
                  </a:lnTo>
                  <a:lnTo>
                    <a:pt x="105" y="414"/>
                  </a:lnTo>
                  <a:lnTo>
                    <a:pt x="94" y="443"/>
                  </a:lnTo>
                  <a:lnTo>
                    <a:pt x="124" y="468"/>
                  </a:lnTo>
                  <a:lnTo>
                    <a:pt x="124" y="516"/>
                  </a:lnTo>
                  <a:lnTo>
                    <a:pt x="110" y="529"/>
                  </a:lnTo>
                  <a:lnTo>
                    <a:pt x="91" y="511"/>
                  </a:lnTo>
                  <a:lnTo>
                    <a:pt x="34" y="367"/>
                  </a:lnTo>
                  <a:lnTo>
                    <a:pt x="23" y="273"/>
                  </a:lnTo>
                  <a:lnTo>
                    <a:pt x="53" y="42"/>
                  </a:lnTo>
                  <a:lnTo>
                    <a:pt x="14" y="273"/>
                  </a:lnTo>
                  <a:lnTo>
                    <a:pt x="23" y="373"/>
                  </a:lnTo>
                  <a:lnTo>
                    <a:pt x="20" y="574"/>
                  </a:lnTo>
                  <a:lnTo>
                    <a:pt x="30" y="453"/>
                  </a:lnTo>
                  <a:lnTo>
                    <a:pt x="64" y="567"/>
                  </a:lnTo>
                  <a:lnTo>
                    <a:pt x="91" y="619"/>
                  </a:lnTo>
                  <a:lnTo>
                    <a:pt x="91" y="644"/>
                  </a:lnTo>
                  <a:lnTo>
                    <a:pt x="60" y="644"/>
                  </a:lnTo>
                  <a:lnTo>
                    <a:pt x="20" y="597"/>
                  </a:lnTo>
                  <a:lnTo>
                    <a:pt x="34" y="662"/>
                  </a:lnTo>
                  <a:lnTo>
                    <a:pt x="34" y="697"/>
                  </a:lnTo>
                  <a:lnTo>
                    <a:pt x="23" y="730"/>
                  </a:lnTo>
                  <a:lnTo>
                    <a:pt x="0" y="798"/>
                  </a:lnTo>
                  <a:lnTo>
                    <a:pt x="6" y="811"/>
                  </a:lnTo>
                  <a:lnTo>
                    <a:pt x="20" y="808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36" name="Freeform 1094"/>
            <p:cNvSpPr>
              <a:spLocks/>
            </p:cNvSpPr>
            <p:nvPr/>
          </p:nvSpPr>
          <p:spPr bwMode="auto">
            <a:xfrm>
              <a:off x="4842" y="3732"/>
              <a:ext cx="80" cy="463"/>
            </a:xfrm>
            <a:custGeom>
              <a:avLst/>
              <a:gdLst>
                <a:gd name="T0" fmla="*/ 14 w 80"/>
                <a:gd name="T1" fmla="*/ 27 h 463"/>
                <a:gd name="T2" fmla="*/ 14 w 80"/>
                <a:gd name="T3" fmla="*/ 27 h 463"/>
                <a:gd name="T4" fmla="*/ 31 w 80"/>
                <a:gd name="T5" fmla="*/ 90 h 463"/>
                <a:gd name="T6" fmla="*/ 38 w 80"/>
                <a:gd name="T7" fmla="*/ 274 h 463"/>
                <a:gd name="T8" fmla="*/ 46 w 80"/>
                <a:gd name="T9" fmla="*/ 356 h 463"/>
                <a:gd name="T10" fmla="*/ 56 w 80"/>
                <a:gd name="T11" fmla="*/ 414 h 463"/>
                <a:gd name="T12" fmla="*/ 79 w 80"/>
                <a:gd name="T13" fmla="*/ 462 h 463"/>
                <a:gd name="T14" fmla="*/ 48 w 80"/>
                <a:gd name="T15" fmla="*/ 414 h 463"/>
                <a:gd name="T16" fmla="*/ 31 w 80"/>
                <a:gd name="T17" fmla="*/ 323 h 463"/>
                <a:gd name="T18" fmla="*/ 22 w 80"/>
                <a:gd name="T19" fmla="*/ 114 h 463"/>
                <a:gd name="T20" fmla="*/ 14 w 80"/>
                <a:gd name="T21" fmla="*/ 46 h 463"/>
                <a:gd name="T22" fmla="*/ 0 w 80"/>
                <a:gd name="T23" fmla="*/ 0 h 463"/>
                <a:gd name="T24" fmla="*/ 14 w 80"/>
                <a:gd name="T25" fmla="*/ 27 h 463"/>
                <a:gd name="T26" fmla="*/ 14 w 80"/>
                <a:gd name="T27" fmla="*/ 27 h 46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0"/>
                <a:gd name="T43" fmla="*/ 0 h 463"/>
                <a:gd name="T44" fmla="*/ 80 w 80"/>
                <a:gd name="T45" fmla="*/ 463 h 46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0" h="463">
                  <a:moveTo>
                    <a:pt x="14" y="27"/>
                  </a:moveTo>
                  <a:lnTo>
                    <a:pt x="14" y="27"/>
                  </a:lnTo>
                  <a:lnTo>
                    <a:pt x="31" y="90"/>
                  </a:lnTo>
                  <a:lnTo>
                    <a:pt x="38" y="274"/>
                  </a:lnTo>
                  <a:lnTo>
                    <a:pt x="46" y="356"/>
                  </a:lnTo>
                  <a:lnTo>
                    <a:pt x="56" y="414"/>
                  </a:lnTo>
                  <a:lnTo>
                    <a:pt x="79" y="462"/>
                  </a:lnTo>
                  <a:lnTo>
                    <a:pt x="48" y="414"/>
                  </a:lnTo>
                  <a:lnTo>
                    <a:pt x="31" y="323"/>
                  </a:lnTo>
                  <a:lnTo>
                    <a:pt x="22" y="114"/>
                  </a:lnTo>
                  <a:lnTo>
                    <a:pt x="14" y="46"/>
                  </a:lnTo>
                  <a:lnTo>
                    <a:pt x="0" y="0"/>
                  </a:lnTo>
                  <a:lnTo>
                    <a:pt x="14" y="27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37" name="Freeform 1095"/>
            <p:cNvSpPr>
              <a:spLocks/>
            </p:cNvSpPr>
            <p:nvPr/>
          </p:nvSpPr>
          <p:spPr bwMode="auto">
            <a:xfrm>
              <a:off x="4742" y="3435"/>
              <a:ext cx="302" cy="211"/>
            </a:xfrm>
            <a:custGeom>
              <a:avLst/>
              <a:gdLst>
                <a:gd name="T0" fmla="*/ 0 w 302"/>
                <a:gd name="T1" fmla="*/ 210 h 211"/>
                <a:gd name="T2" fmla="*/ 0 w 302"/>
                <a:gd name="T3" fmla="*/ 210 h 211"/>
                <a:gd name="T4" fmla="*/ 16 w 302"/>
                <a:gd name="T5" fmla="*/ 186 h 211"/>
                <a:gd name="T6" fmla="*/ 255 w 302"/>
                <a:gd name="T7" fmla="*/ 47 h 211"/>
                <a:gd name="T8" fmla="*/ 301 w 302"/>
                <a:gd name="T9" fmla="*/ 0 h 211"/>
                <a:gd name="T10" fmla="*/ 259 w 302"/>
                <a:gd name="T11" fmla="*/ 63 h 211"/>
                <a:gd name="T12" fmla="*/ 168 w 302"/>
                <a:gd name="T13" fmla="*/ 130 h 211"/>
                <a:gd name="T14" fmla="*/ 138 w 302"/>
                <a:gd name="T15" fmla="*/ 130 h 211"/>
                <a:gd name="T16" fmla="*/ 22 w 302"/>
                <a:gd name="T17" fmla="*/ 191 h 211"/>
                <a:gd name="T18" fmla="*/ 0 w 302"/>
                <a:gd name="T19" fmla="*/ 210 h 211"/>
                <a:gd name="T20" fmla="*/ 0 w 302"/>
                <a:gd name="T21" fmla="*/ 210 h 2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02"/>
                <a:gd name="T34" fmla="*/ 0 h 211"/>
                <a:gd name="T35" fmla="*/ 302 w 302"/>
                <a:gd name="T36" fmla="*/ 211 h 21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02" h="211">
                  <a:moveTo>
                    <a:pt x="0" y="210"/>
                  </a:moveTo>
                  <a:lnTo>
                    <a:pt x="0" y="210"/>
                  </a:lnTo>
                  <a:lnTo>
                    <a:pt x="16" y="186"/>
                  </a:lnTo>
                  <a:lnTo>
                    <a:pt x="255" y="47"/>
                  </a:lnTo>
                  <a:lnTo>
                    <a:pt x="301" y="0"/>
                  </a:lnTo>
                  <a:lnTo>
                    <a:pt x="259" y="63"/>
                  </a:lnTo>
                  <a:lnTo>
                    <a:pt x="168" y="130"/>
                  </a:lnTo>
                  <a:lnTo>
                    <a:pt x="138" y="130"/>
                  </a:lnTo>
                  <a:lnTo>
                    <a:pt x="22" y="191"/>
                  </a:lnTo>
                  <a:lnTo>
                    <a:pt x="0" y="21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38" name="Freeform 1096"/>
            <p:cNvSpPr>
              <a:spLocks/>
            </p:cNvSpPr>
            <p:nvPr/>
          </p:nvSpPr>
          <p:spPr bwMode="auto">
            <a:xfrm>
              <a:off x="4944" y="4427"/>
              <a:ext cx="249" cy="417"/>
            </a:xfrm>
            <a:custGeom>
              <a:avLst/>
              <a:gdLst>
                <a:gd name="T0" fmla="*/ 0 w 249"/>
                <a:gd name="T1" fmla="*/ 416 h 417"/>
                <a:gd name="T2" fmla="*/ 0 w 249"/>
                <a:gd name="T3" fmla="*/ 416 h 417"/>
                <a:gd name="T4" fmla="*/ 34 w 249"/>
                <a:gd name="T5" fmla="*/ 345 h 417"/>
                <a:gd name="T6" fmla="*/ 136 w 249"/>
                <a:gd name="T7" fmla="*/ 173 h 417"/>
                <a:gd name="T8" fmla="*/ 236 w 249"/>
                <a:gd name="T9" fmla="*/ 0 h 417"/>
                <a:gd name="T10" fmla="*/ 248 w 249"/>
                <a:gd name="T11" fmla="*/ 0 h 417"/>
                <a:gd name="T12" fmla="*/ 200 w 249"/>
                <a:gd name="T13" fmla="*/ 83 h 417"/>
                <a:gd name="T14" fmla="*/ 133 w 249"/>
                <a:gd name="T15" fmla="*/ 205 h 417"/>
                <a:gd name="T16" fmla="*/ 93 w 249"/>
                <a:gd name="T17" fmla="*/ 268 h 417"/>
                <a:gd name="T18" fmla="*/ 73 w 249"/>
                <a:gd name="T19" fmla="*/ 320 h 417"/>
                <a:gd name="T20" fmla="*/ 64 w 249"/>
                <a:gd name="T21" fmla="*/ 368 h 417"/>
                <a:gd name="T22" fmla="*/ 68 w 249"/>
                <a:gd name="T23" fmla="*/ 407 h 417"/>
                <a:gd name="T24" fmla="*/ 76 w 249"/>
                <a:gd name="T25" fmla="*/ 416 h 417"/>
                <a:gd name="T26" fmla="*/ 0 w 249"/>
                <a:gd name="T27" fmla="*/ 416 h 417"/>
                <a:gd name="T28" fmla="*/ 0 w 249"/>
                <a:gd name="T29" fmla="*/ 416 h 41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49"/>
                <a:gd name="T46" fmla="*/ 0 h 417"/>
                <a:gd name="T47" fmla="*/ 249 w 249"/>
                <a:gd name="T48" fmla="*/ 417 h 41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49" h="417">
                  <a:moveTo>
                    <a:pt x="0" y="416"/>
                  </a:moveTo>
                  <a:lnTo>
                    <a:pt x="0" y="416"/>
                  </a:lnTo>
                  <a:lnTo>
                    <a:pt x="34" y="345"/>
                  </a:lnTo>
                  <a:lnTo>
                    <a:pt x="136" y="173"/>
                  </a:lnTo>
                  <a:lnTo>
                    <a:pt x="236" y="0"/>
                  </a:lnTo>
                  <a:lnTo>
                    <a:pt x="248" y="0"/>
                  </a:lnTo>
                  <a:lnTo>
                    <a:pt x="200" y="83"/>
                  </a:lnTo>
                  <a:lnTo>
                    <a:pt x="133" y="205"/>
                  </a:lnTo>
                  <a:lnTo>
                    <a:pt x="93" y="268"/>
                  </a:lnTo>
                  <a:lnTo>
                    <a:pt x="73" y="320"/>
                  </a:lnTo>
                  <a:lnTo>
                    <a:pt x="64" y="368"/>
                  </a:lnTo>
                  <a:lnTo>
                    <a:pt x="68" y="407"/>
                  </a:lnTo>
                  <a:lnTo>
                    <a:pt x="76" y="416"/>
                  </a:lnTo>
                  <a:lnTo>
                    <a:pt x="0" y="416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39" name="Freeform 1097"/>
            <p:cNvSpPr>
              <a:spLocks/>
            </p:cNvSpPr>
            <p:nvPr/>
          </p:nvSpPr>
          <p:spPr bwMode="auto">
            <a:xfrm>
              <a:off x="5043" y="3364"/>
              <a:ext cx="346" cy="831"/>
            </a:xfrm>
            <a:custGeom>
              <a:avLst/>
              <a:gdLst>
                <a:gd name="T0" fmla="*/ 11 w 346"/>
                <a:gd name="T1" fmla="*/ 90 h 831"/>
                <a:gd name="T2" fmla="*/ 11 w 346"/>
                <a:gd name="T3" fmla="*/ 90 h 831"/>
                <a:gd name="T4" fmla="*/ 24 w 346"/>
                <a:gd name="T5" fmla="*/ 142 h 831"/>
                <a:gd name="T6" fmla="*/ 24 w 346"/>
                <a:gd name="T7" fmla="*/ 214 h 831"/>
                <a:gd name="T8" fmla="*/ 11 w 346"/>
                <a:gd name="T9" fmla="*/ 454 h 831"/>
                <a:gd name="T10" fmla="*/ 11 w 346"/>
                <a:gd name="T11" fmla="*/ 548 h 831"/>
                <a:gd name="T12" fmla="*/ 34 w 346"/>
                <a:gd name="T13" fmla="*/ 463 h 831"/>
                <a:gd name="T14" fmla="*/ 43 w 346"/>
                <a:gd name="T15" fmla="*/ 372 h 831"/>
                <a:gd name="T16" fmla="*/ 49 w 346"/>
                <a:gd name="T17" fmla="*/ 320 h 831"/>
                <a:gd name="T18" fmla="*/ 69 w 346"/>
                <a:gd name="T19" fmla="*/ 272 h 831"/>
                <a:gd name="T20" fmla="*/ 79 w 346"/>
                <a:gd name="T21" fmla="*/ 243 h 831"/>
                <a:gd name="T22" fmla="*/ 69 w 346"/>
                <a:gd name="T23" fmla="*/ 229 h 831"/>
                <a:gd name="T24" fmla="*/ 62 w 346"/>
                <a:gd name="T25" fmla="*/ 195 h 831"/>
                <a:gd name="T26" fmla="*/ 44 w 346"/>
                <a:gd name="T27" fmla="*/ 238 h 831"/>
                <a:gd name="T28" fmla="*/ 61 w 346"/>
                <a:gd name="T29" fmla="*/ 181 h 831"/>
                <a:gd name="T30" fmla="*/ 91 w 346"/>
                <a:gd name="T31" fmla="*/ 142 h 831"/>
                <a:gd name="T32" fmla="*/ 27 w 346"/>
                <a:gd name="T33" fmla="*/ 75 h 831"/>
                <a:gd name="T34" fmla="*/ 122 w 346"/>
                <a:gd name="T35" fmla="*/ 152 h 831"/>
                <a:gd name="T36" fmla="*/ 79 w 346"/>
                <a:gd name="T37" fmla="*/ 176 h 831"/>
                <a:gd name="T38" fmla="*/ 71 w 346"/>
                <a:gd name="T39" fmla="*/ 195 h 831"/>
                <a:gd name="T40" fmla="*/ 76 w 346"/>
                <a:gd name="T41" fmla="*/ 224 h 831"/>
                <a:gd name="T42" fmla="*/ 93 w 346"/>
                <a:gd name="T43" fmla="*/ 243 h 831"/>
                <a:gd name="T44" fmla="*/ 83 w 346"/>
                <a:gd name="T45" fmla="*/ 262 h 831"/>
                <a:gd name="T46" fmla="*/ 61 w 346"/>
                <a:gd name="T47" fmla="*/ 329 h 831"/>
                <a:gd name="T48" fmla="*/ 52 w 346"/>
                <a:gd name="T49" fmla="*/ 420 h 831"/>
                <a:gd name="T50" fmla="*/ 52 w 346"/>
                <a:gd name="T51" fmla="*/ 482 h 831"/>
                <a:gd name="T52" fmla="*/ 37 w 346"/>
                <a:gd name="T53" fmla="*/ 572 h 831"/>
                <a:gd name="T54" fmla="*/ 34 w 346"/>
                <a:gd name="T55" fmla="*/ 691 h 831"/>
                <a:gd name="T56" fmla="*/ 61 w 346"/>
                <a:gd name="T57" fmla="*/ 810 h 831"/>
                <a:gd name="T58" fmla="*/ 122 w 346"/>
                <a:gd name="T59" fmla="*/ 582 h 831"/>
                <a:gd name="T60" fmla="*/ 166 w 346"/>
                <a:gd name="T61" fmla="*/ 477 h 831"/>
                <a:gd name="T62" fmla="*/ 208 w 346"/>
                <a:gd name="T63" fmla="*/ 295 h 831"/>
                <a:gd name="T64" fmla="*/ 345 w 346"/>
                <a:gd name="T65" fmla="*/ 0 h 831"/>
                <a:gd name="T66" fmla="*/ 233 w 346"/>
                <a:gd name="T67" fmla="*/ 286 h 831"/>
                <a:gd name="T68" fmla="*/ 193 w 346"/>
                <a:gd name="T69" fmla="*/ 400 h 831"/>
                <a:gd name="T70" fmla="*/ 163 w 346"/>
                <a:gd name="T71" fmla="*/ 515 h 831"/>
                <a:gd name="T72" fmla="*/ 129 w 346"/>
                <a:gd name="T73" fmla="*/ 592 h 831"/>
                <a:gd name="T74" fmla="*/ 61 w 346"/>
                <a:gd name="T75" fmla="*/ 830 h 831"/>
                <a:gd name="T76" fmla="*/ 19 w 346"/>
                <a:gd name="T77" fmla="*/ 687 h 831"/>
                <a:gd name="T78" fmla="*/ 0 w 346"/>
                <a:gd name="T79" fmla="*/ 548 h 831"/>
                <a:gd name="T80" fmla="*/ 0 w 346"/>
                <a:gd name="T81" fmla="*/ 420 h 831"/>
                <a:gd name="T82" fmla="*/ 11 w 346"/>
                <a:gd name="T83" fmla="*/ 234 h 831"/>
                <a:gd name="T84" fmla="*/ 11 w 346"/>
                <a:gd name="T85" fmla="*/ 118 h 831"/>
                <a:gd name="T86" fmla="*/ 11 w 346"/>
                <a:gd name="T87" fmla="*/ 90 h 831"/>
                <a:gd name="T88" fmla="*/ 11 w 346"/>
                <a:gd name="T89" fmla="*/ 90 h 83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46"/>
                <a:gd name="T136" fmla="*/ 0 h 831"/>
                <a:gd name="T137" fmla="*/ 346 w 346"/>
                <a:gd name="T138" fmla="*/ 831 h 83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46" h="831">
                  <a:moveTo>
                    <a:pt x="11" y="90"/>
                  </a:moveTo>
                  <a:lnTo>
                    <a:pt x="11" y="90"/>
                  </a:lnTo>
                  <a:lnTo>
                    <a:pt x="24" y="142"/>
                  </a:lnTo>
                  <a:lnTo>
                    <a:pt x="24" y="214"/>
                  </a:lnTo>
                  <a:lnTo>
                    <a:pt x="11" y="454"/>
                  </a:lnTo>
                  <a:lnTo>
                    <a:pt x="11" y="548"/>
                  </a:lnTo>
                  <a:lnTo>
                    <a:pt x="34" y="463"/>
                  </a:lnTo>
                  <a:lnTo>
                    <a:pt x="43" y="372"/>
                  </a:lnTo>
                  <a:lnTo>
                    <a:pt x="49" y="320"/>
                  </a:lnTo>
                  <a:lnTo>
                    <a:pt x="69" y="272"/>
                  </a:lnTo>
                  <a:lnTo>
                    <a:pt x="79" y="243"/>
                  </a:lnTo>
                  <a:lnTo>
                    <a:pt x="69" y="229"/>
                  </a:lnTo>
                  <a:lnTo>
                    <a:pt x="62" y="195"/>
                  </a:lnTo>
                  <a:lnTo>
                    <a:pt x="44" y="238"/>
                  </a:lnTo>
                  <a:lnTo>
                    <a:pt x="61" y="181"/>
                  </a:lnTo>
                  <a:lnTo>
                    <a:pt x="91" y="142"/>
                  </a:lnTo>
                  <a:lnTo>
                    <a:pt x="27" y="75"/>
                  </a:lnTo>
                  <a:lnTo>
                    <a:pt x="122" y="152"/>
                  </a:lnTo>
                  <a:lnTo>
                    <a:pt x="79" y="176"/>
                  </a:lnTo>
                  <a:lnTo>
                    <a:pt x="71" y="195"/>
                  </a:lnTo>
                  <a:lnTo>
                    <a:pt x="76" y="224"/>
                  </a:lnTo>
                  <a:lnTo>
                    <a:pt x="93" y="243"/>
                  </a:lnTo>
                  <a:lnTo>
                    <a:pt x="83" y="262"/>
                  </a:lnTo>
                  <a:lnTo>
                    <a:pt x="61" y="329"/>
                  </a:lnTo>
                  <a:lnTo>
                    <a:pt x="52" y="420"/>
                  </a:lnTo>
                  <a:lnTo>
                    <a:pt x="52" y="482"/>
                  </a:lnTo>
                  <a:lnTo>
                    <a:pt x="37" y="572"/>
                  </a:lnTo>
                  <a:lnTo>
                    <a:pt x="34" y="691"/>
                  </a:lnTo>
                  <a:lnTo>
                    <a:pt x="61" y="810"/>
                  </a:lnTo>
                  <a:lnTo>
                    <a:pt x="122" y="582"/>
                  </a:lnTo>
                  <a:lnTo>
                    <a:pt x="166" y="477"/>
                  </a:lnTo>
                  <a:lnTo>
                    <a:pt x="208" y="295"/>
                  </a:lnTo>
                  <a:lnTo>
                    <a:pt x="345" y="0"/>
                  </a:lnTo>
                  <a:lnTo>
                    <a:pt x="233" y="286"/>
                  </a:lnTo>
                  <a:lnTo>
                    <a:pt x="193" y="400"/>
                  </a:lnTo>
                  <a:lnTo>
                    <a:pt x="163" y="515"/>
                  </a:lnTo>
                  <a:lnTo>
                    <a:pt x="129" y="592"/>
                  </a:lnTo>
                  <a:lnTo>
                    <a:pt x="61" y="830"/>
                  </a:lnTo>
                  <a:lnTo>
                    <a:pt x="19" y="687"/>
                  </a:lnTo>
                  <a:lnTo>
                    <a:pt x="0" y="548"/>
                  </a:lnTo>
                  <a:lnTo>
                    <a:pt x="0" y="420"/>
                  </a:lnTo>
                  <a:lnTo>
                    <a:pt x="11" y="234"/>
                  </a:lnTo>
                  <a:lnTo>
                    <a:pt x="11" y="118"/>
                  </a:lnTo>
                  <a:lnTo>
                    <a:pt x="11" y="9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40" name="Freeform 1098"/>
            <p:cNvSpPr>
              <a:spLocks/>
            </p:cNvSpPr>
            <p:nvPr/>
          </p:nvSpPr>
          <p:spPr bwMode="auto">
            <a:xfrm>
              <a:off x="5143" y="3502"/>
              <a:ext cx="134" cy="383"/>
            </a:xfrm>
            <a:custGeom>
              <a:avLst/>
              <a:gdLst>
                <a:gd name="T0" fmla="*/ 9 w 134"/>
                <a:gd name="T1" fmla="*/ 0 h 383"/>
                <a:gd name="T2" fmla="*/ 9 w 134"/>
                <a:gd name="T3" fmla="*/ 0 h 383"/>
                <a:gd name="T4" fmla="*/ 33 w 134"/>
                <a:gd name="T5" fmla="*/ 0 h 383"/>
                <a:gd name="T6" fmla="*/ 133 w 134"/>
                <a:gd name="T7" fmla="*/ 119 h 383"/>
                <a:gd name="T8" fmla="*/ 74 w 134"/>
                <a:gd name="T9" fmla="*/ 76 h 383"/>
                <a:gd name="T10" fmla="*/ 71 w 134"/>
                <a:gd name="T11" fmla="*/ 91 h 383"/>
                <a:gd name="T12" fmla="*/ 41 w 134"/>
                <a:gd name="T13" fmla="*/ 110 h 383"/>
                <a:gd name="T14" fmla="*/ 41 w 134"/>
                <a:gd name="T15" fmla="*/ 129 h 383"/>
                <a:gd name="T16" fmla="*/ 63 w 134"/>
                <a:gd name="T17" fmla="*/ 162 h 383"/>
                <a:gd name="T18" fmla="*/ 63 w 134"/>
                <a:gd name="T19" fmla="*/ 224 h 383"/>
                <a:gd name="T20" fmla="*/ 56 w 134"/>
                <a:gd name="T21" fmla="*/ 267 h 383"/>
                <a:gd name="T22" fmla="*/ 56 w 134"/>
                <a:gd name="T23" fmla="*/ 382 h 383"/>
                <a:gd name="T24" fmla="*/ 33 w 134"/>
                <a:gd name="T25" fmla="*/ 316 h 383"/>
                <a:gd name="T26" fmla="*/ 41 w 134"/>
                <a:gd name="T27" fmla="*/ 230 h 383"/>
                <a:gd name="T28" fmla="*/ 33 w 134"/>
                <a:gd name="T29" fmla="*/ 166 h 383"/>
                <a:gd name="T30" fmla="*/ 29 w 134"/>
                <a:gd name="T31" fmla="*/ 119 h 383"/>
                <a:gd name="T32" fmla="*/ 0 w 134"/>
                <a:gd name="T33" fmla="*/ 105 h 383"/>
                <a:gd name="T34" fmla="*/ 13 w 134"/>
                <a:gd name="T35" fmla="*/ 76 h 383"/>
                <a:gd name="T36" fmla="*/ 41 w 134"/>
                <a:gd name="T37" fmla="*/ 72 h 383"/>
                <a:gd name="T38" fmla="*/ 52 w 134"/>
                <a:gd name="T39" fmla="*/ 48 h 383"/>
                <a:gd name="T40" fmla="*/ 5 w 134"/>
                <a:gd name="T41" fmla="*/ 10 h 383"/>
                <a:gd name="T42" fmla="*/ 9 w 134"/>
                <a:gd name="T43" fmla="*/ 0 h 383"/>
                <a:gd name="T44" fmla="*/ 9 w 134"/>
                <a:gd name="T45" fmla="*/ 0 h 38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34"/>
                <a:gd name="T70" fmla="*/ 0 h 383"/>
                <a:gd name="T71" fmla="*/ 134 w 134"/>
                <a:gd name="T72" fmla="*/ 383 h 38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34" h="383">
                  <a:moveTo>
                    <a:pt x="9" y="0"/>
                  </a:moveTo>
                  <a:lnTo>
                    <a:pt x="9" y="0"/>
                  </a:lnTo>
                  <a:lnTo>
                    <a:pt x="33" y="0"/>
                  </a:lnTo>
                  <a:lnTo>
                    <a:pt x="133" y="119"/>
                  </a:lnTo>
                  <a:lnTo>
                    <a:pt x="74" y="76"/>
                  </a:lnTo>
                  <a:lnTo>
                    <a:pt x="71" y="91"/>
                  </a:lnTo>
                  <a:lnTo>
                    <a:pt x="41" y="110"/>
                  </a:lnTo>
                  <a:lnTo>
                    <a:pt x="41" y="129"/>
                  </a:lnTo>
                  <a:lnTo>
                    <a:pt x="63" y="162"/>
                  </a:lnTo>
                  <a:lnTo>
                    <a:pt x="63" y="224"/>
                  </a:lnTo>
                  <a:lnTo>
                    <a:pt x="56" y="267"/>
                  </a:lnTo>
                  <a:lnTo>
                    <a:pt x="56" y="382"/>
                  </a:lnTo>
                  <a:lnTo>
                    <a:pt x="33" y="316"/>
                  </a:lnTo>
                  <a:lnTo>
                    <a:pt x="41" y="230"/>
                  </a:lnTo>
                  <a:lnTo>
                    <a:pt x="33" y="166"/>
                  </a:lnTo>
                  <a:lnTo>
                    <a:pt x="29" y="119"/>
                  </a:lnTo>
                  <a:lnTo>
                    <a:pt x="0" y="105"/>
                  </a:lnTo>
                  <a:lnTo>
                    <a:pt x="13" y="76"/>
                  </a:lnTo>
                  <a:lnTo>
                    <a:pt x="41" y="72"/>
                  </a:lnTo>
                  <a:lnTo>
                    <a:pt x="52" y="48"/>
                  </a:lnTo>
                  <a:lnTo>
                    <a:pt x="5" y="10"/>
                  </a:lnTo>
                  <a:lnTo>
                    <a:pt x="9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41" name="Freeform 1099"/>
            <p:cNvSpPr>
              <a:spLocks/>
            </p:cNvSpPr>
            <p:nvPr/>
          </p:nvSpPr>
          <p:spPr bwMode="auto">
            <a:xfrm>
              <a:off x="5349" y="4132"/>
              <a:ext cx="438" cy="712"/>
            </a:xfrm>
            <a:custGeom>
              <a:avLst/>
              <a:gdLst>
                <a:gd name="T0" fmla="*/ 91 w 438"/>
                <a:gd name="T1" fmla="*/ 711 h 712"/>
                <a:gd name="T2" fmla="*/ 91 w 438"/>
                <a:gd name="T3" fmla="*/ 711 h 712"/>
                <a:gd name="T4" fmla="*/ 130 w 438"/>
                <a:gd name="T5" fmla="*/ 677 h 712"/>
                <a:gd name="T6" fmla="*/ 191 w 438"/>
                <a:gd name="T7" fmla="*/ 535 h 712"/>
                <a:gd name="T8" fmla="*/ 0 w 438"/>
                <a:gd name="T9" fmla="*/ 449 h 712"/>
                <a:gd name="T10" fmla="*/ 50 w 438"/>
                <a:gd name="T11" fmla="*/ 343 h 712"/>
                <a:gd name="T12" fmla="*/ 97 w 438"/>
                <a:gd name="T13" fmla="*/ 272 h 712"/>
                <a:gd name="T14" fmla="*/ 106 w 438"/>
                <a:gd name="T15" fmla="*/ 210 h 712"/>
                <a:gd name="T16" fmla="*/ 109 w 438"/>
                <a:gd name="T17" fmla="*/ 162 h 712"/>
                <a:gd name="T18" fmla="*/ 109 w 438"/>
                <a:gd name="T19" fmla="*/ 219 h 712"/>
                <a:gd name="T20" fmla="*/ 99 w 438"/>
                <a:gd name="T21" fmla="*/ 283 h 712"/>
                <a:gd name="T22" fmla="*/ 50 w 438"/>
                <a:gd name="T23" fmla="*/ 368 h 712"/>
                <a:gd name="T24" fmla="*/ 20 w 438"/>
                <a:gd name="T25" fmla="*/ 449 h 712"/>
                <a:gd name="T26" fmla="*/ 289 w 438"/>
                <a:gd name="T27" fmla="*/ 544 h 712"/>
                <a:gd name="T28" fmla="*/ 437 w 438"/>
                <a:gd name="T29" fmla="*/ 0 h 712"/>
                <a:gd name="T30" fmla="*/ 308 w 438"/>
                <a:gd name="T31" fmla="*/ 510 h 712"/>
                <a:gd name="T32" fmla="*/ 289 w 438"/>
                <a:gd name="T33" fmla="*/ 610 h 712"/>
                <a:gd name="T34" fmla="*/ 289 w 438"/>
                <a:gd name="T35" fmla="*/ 683 h 712"/>
                <a:gd name="T36" fmla="*/ 293 w 438"/>
                <a:gd name="T37" fmla="*/ 711 h 712"/>
                <a:gd name="T38" fmla="*/ 91 w 438"/>
                <a:gd name="T39" fmla="*/ 711 h 712"/>
                <a:gd name="T40" fmla="*/ 91 w 438"/>
                <a:gd name="T41" fmla="*/ 711 h 71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38"/>
                <a:gd name="T64" fmla="*/ 0 h 712"/>
                <a:gd name="T65" fmla="*/ 438 w 438"/>
                <a:gd name="T66" fmla="*/ 712 h 71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38" h="712">
                  <a:moveTo>
                    <a:pt x="91" y="711"/>
                  </a:moveTo>
                  <a:lnTo>
                    <a:pt x="91" y="711"/>
                  </a:lnTo>
                  <a:lnTo>
                    <a:pt x="130" y="677"/>
                  </a:lnTo>
                  <a:lnTo>
                    <a:pt x="191" y="535"/>
                  </a:lnTo>
                  <a:lnTo>
                    <a:pt x="0" y="449"/>
                  </a:lnTo>
                  <a:lnTo>
                    <a:pt x="50" y="343"/>
                  </a:lnTo>
                  <a:lnTo>
                    <a:pt x="97" y="272"/>
                  </a:lnTo>
                  <a:lnTo>
                    <a:pt x="106" y="210"/>
                  </a:lnTo>
                  <a:lnTo>
                    <a:pt x="109" y="162"/>
                  </a:lnTo>
                  <a:lnTo>
                    <a:pt x="109" y="219"/>
                  </a:lnTo>
                  <a:lnTo>
                    <a:pt x="99" y="283"/>
                  </a:lnTo>
                  <a:lnTo>
                    <a:pt x="50" y="368"/>
                  </a:lnTo>
                  <a:lnTo>
                    <a:pt x="20" y="449"/>
                  </a:lnTo>
                  <a:lnTo>
                    <a:pt x="289" y="544"/>
                  </a:lnTo>
                  <a:lnTo>
                    <a:pt x="437" y="0"/>
                  </a:lnTo>
                  <a:lnTo>
                    <a:pt x="308" y="510"/>
                  </a:lnTo>
                  <a:lnTo>
                    <a:pt x="289" y="610"/>
                  </a:lnTo>
                  <a:lnTo>
                    <a:pt x="289" y="683"/>
                  </a:lnTo>
                  <a:lnTo>
                    <a:pt x="293" y="711"/>
                  </a:lnTo>
                  <a:lnTo>
                    <a:pt x="91" y="711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42" name="Freeform 1100"/>
            <p:cNvSpPr>
              <a:spLocks/>
            </p:cNvSpPr>
            <p:nvPr/>
          </p:nvSpPr>
          <p:spPr bwMode="auto">
            <a:xfrm>
              <a:off x="5277" y="3678"/>
              <a:ext cx="268" cy="574"/>
            </a:xfrm>
            <a:custGeom>
              <a:avLst/>
              <a:gdLst>
                <a:gd name="T0" fmla="*/ 0 w 268"/>
                <a:gd name="T1" fmla="*/ 564 h 574"/>
                <a:gd name="T2" fmla="*/ 0 w 268"/>
                <a:gd name="T3" fmla="*/ 564 h 574"/>
                <a:gd name="T4" fmla="*/ 41 w 268"/>
                <a:gd name="T5" fmla="*/ 488 h 574"/>
                <a:gd name="T6" fmla="*/ 99 w 268"/>
                <a:gd name="T7" fmla="*/ 310 h 574"/>
                <a:gd name="T8" fmla="*/ 258 w 268"/>
                <a:gd name="T9" fmla="*/ 0 h 574"/>
                <a:gd name="T10" fmla="*/ 267 w 268"/>
                <a:gd name="T11" fmla="*/ 9 h 574"/>
                <a:gd name="T12" fmla="*/ 193 w 268"/>
                <a:gd name="T13" fmla="*/ 158 h 574"/>
                <a:gd name="T14" fmla="*/ 148 w 268"/>
                <a:gd name="T15" fmla="*/ 249 h 574"/>
                <a:gd name="T16" fmla="*/ 118 w 268"/>
                <a:gd name="T17" fmla="*/ 307 h 574"/>
                <a:gd name="T18" fmla="*/ 96 w 268"/>
                <a:gd name="T19" fmla="*/ 359 h 574"/>
                <a:gd name="T20" fmla="*/ 48 w 268"/>
                <a:gd name="T21" fmla="*/ 496 h 574"/>
                <a:gd name="T22" fmla="*/ 9 w 268"/>
                <a:gd name="T23" fmla="*/ 573 h 574"/>
                <a:gd name="T24" fmla="*/ 0 w 268"/>
                <a:gd name="T25" fmla="*/ 564 h 574"/>
                <a:gd name="T26" fmla="*/ 0 w 268"/>
                <a:gd name="T27" fmla="*/ 564 h 57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8"/>
                <a:gd name="T43" fmla="*/ 0 h 574"/>
                <a:gd name="T44" fmla="*/ 268 w 268"/>
                <a:gd name="T45" fmla="*/ 574 h 57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8" h="574">
                  <a:moveTo>
                    <a:pt x="0" y="564"/>
                  </a:moveTo>
                  <a:lnTo>
                    <a:pt x="0" y="564"/>
                  </a:lnTo>
                  <a:lnTo>
                    <a:pt x="41" y="488"/>
                  </a:lnTo>
                  <a:lnTo>
                    <a:pt x="99" y="310"/>
                  </a:lnTo>
                  <a:lnTo>
                    <a:pt x="258" y="0"/>
                  </a:lnTo>
                  <a:lnTo>
                    <a:pt x="267" y="9"/>
                  </a:lnTo>
                  <a:lnTo>
                    <a:pt x="193" y="158"/>
                  </a:lnTo>
                  <a:lnTo>
                    <a:pt x="148" y="249"/>
                  </a:lnTo>
                  <a:lnTo>
                    <a:pt x="118" y="307"/>
                  </a:lnTo>
                  <a:lnTo>
                    <a:pt x="96" y="359"/>
                  </a:lnTo>
                  <a:lnTo>
                    <a:pt x="48" y="496"/>
                  </a:lnTo>
                  <a:lnTo>
                    <a:pt x="9" y="573"/>
                  </a:lnTo>
                  <a:lnTo>
                    <a:pt x="0" y="564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43" name="Freeform 1101"/>
            <p:cNvSpPr>
              <a:spLocks/>
            </p:cNvSpPr>
            <p:nvPr/>
          </p:nvSpPr>
          <p:spPr bwMode="auto">
            <a:xfrm>
              <a:off x="5384" y="3353"/>
              <a:ext cx="131" cy="332"/>
            </a:xfrm>
            <a:custGeom>
              <a:avLst/>
              <a:gdLst>
                <a:gd name="T0" fmla="*/ 0 w 131"/>
                <a:gd name="T1" fmla="*/ 331 h 332"/>
                <a:gd name="T2" fmla="*/ 0 w 131"/>
                <a:gd name="T3" fmla="*/ 331 h 332"/>
                <a:gd name="T4" fmla="*/ 124 w 131"/>
                <a:gd name="T5" fmla="*/ 292 h 332"/>
                <a:gd name="T6" fmla="*/ 111 w 131"/>
                <a:gd name="T7" fmla="*/ 240 h 332"/>
                <a:gd name="T8" fmla="*/ 111 w 131"/>
                <a:gd name="T9" fmla="*/ 183 h 332"/>
                <a:gd name="T10" fmla="*/ 130 w 131"/>
                <a:gd name="T11" fmla="*/ 68 h 332"/>
                <a:gd name="T12" fmla="*/ 130 w 131"/>
                <a:gd name="T13" fmla="*/ 31 h 332"/>
                <a:gd name="T14" fmla="*/ 118 w 131"/>
                <a:gd name="T15" fmla="*/ 0 h 332"/>
                <a:gd name="T16" fmla="*/ 122 w 131"/>
                <a:gd name="T17" fmla="*/ 44 h 332"/>
                <a:gd name="T18" fmla="*/ 111 w 131"/>
                <a:gd name="T19" fmla="*/ 115 h 332"/>
                <a:gd name="T20" fmla="*/ 95 w 131"/>
                <a:gd name="T21" fmla="*/ 197 h 332"/>
                <a:gd name="T22" fmla="*/ 92 w 131"/>
                <a:gd name="T23" fmla="*/ 240 h 332"/>
                <a:gd name="T24" fmla="*/ 99 w 131"/>
                <a:gd name="T25" fmla="*/ 287 h 332"/>
                <a:gd name="T26" fmla="*/ 0 w 131"/>
                <a:gd name="T27" fmla="*/ 331 h 332"/>
                <a:gd name="T28" fmla="*/ 0 w 131"/>
                <a:gd name="T29" fmla="*/ 331 h 3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1"/>
                <a:gd name="T46" fmla="*/ 0 h 332"/>
                <a:gd name="T47" fmla="*/ 131 w 131"/>
                <a:gd name="T48" fmla="*/ 332 h 3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1" h="332">
                  <a:moveTo>
                    <a:pt x="0" y="331"/>
                  </a:moveTo>
                  <a:lnTo>
                    <a:pt x="0" y="331"/>
                  </a:lnTo>
                  <a:lnTo>
                    <a:pt x="124" y="292"/>
                  </a:lnTo>
                  <a:lnTo>
                    <a:pt x="111" y="240"/>
                  </a:lnTo>
                  <a:lnTo>
                    <a:pt x="111" y="183"/>
                  </a:lnTo>
                  <a:lnTo>
                    <a:pt x="130" y="68"/>
                  </a:lnTo>
                  <a:lnTo>
                    <a:pt x="130" y="31"/>
                  </a:lnTo>
                  <a:lnTo>
                    <a:pt x="118" y="0"/>
                  </a:lnTo>
                  <a:lnTo>
                    <a:pt x="122" y="44"/>
                  </a:lnTo>
                  <a:lnTo>
                    <a:pt x="111" y="115"/>
                  </a:lnTo>
                  <a:lnTo>
                    <a:pt x="95" y="197"/>
                  </a:lnTo>
                  <a:lnTo>
                    <a:pt x="92" y="240"/>
                  </a:lnTo>
                  <a:lnTo>
                    <a:pt x="99" y="287"/>
                  </a:lnTo>
                  <a:lnTo>
                    <a:pt x="0" y="331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44" name="Freeform 1102"/>
            <p:cNvSpPr>
              <a:spLocks/>
            </p:cNvSpPr>
            <p:nvPr/>
          </p:nvSpPr>
          <p:spPr bwMode="auto">
            <a:xfrm>
              <a:off x="5404" y="3626"/>
              <a:ext cx="333" cy="745"/>
            </a:xfrm>
            <a:custGeom>
              <a:avLst/>
              <a:gdLst>
                <a:gd name="T0" fmla="*/ 332 w 333"/>
                <a:gd name="T1" fmla="*/ 0 h 745"/>
                <a:gd name="T2" fmla="*/ 332 w 333"/>
                <a:gd name="T3" fmla="*/ 0 h 745"/>
                <a:gd name="T4" fmla="*/ 294 w 333"/>
                <a:gd name="T5" fmla="*/ 119 h 745"/>
                <a:gd name="T6" fmla="*/ 268 w 333"/>
                <a:gd name="T7" fmla="*/ 286 h 745"/>
                <a:gd name="T8" fmla="*/ 238 w 333"/>
                <a:gd name="T9" fmla="*/ 339 h 745"/>
                <a:gd name="T10" fmla="*/ 234 w 333"/>
                <a:gd name="T11" fmla="*/ 425 h 745"/>
                <a:gd name="T12" fmla="*/ 196 w 333"/>
                <a:gd name="T13" fmla="*/ 530 h 745"/>
                <a:gd name="T14" fmla="*/ 169 w 333"/>
                <a:gd name="T15" fmla="*/ 472 h 745"/>
                <a:gd name="T16" fmla="*/ 169 w 333"/>
                <a:gd name="T17" fmla="*/ 645 h 745"/>
                <a:gd name="T18" fmla="*/ 165 w 333"/>
                <a:gd name="T19" fmla="*/ 681 h 745"/>
                <a:gd name="T20" fmla="*/ 0 w 333"/>
                <a:gd name="T21" fmla="*/ 638 h 745"/>
                <a:gd name="T22" fmla="*/ 317 w 333"/>
                <a:gd name="T23" fmla="*/ 744 h 745"/>
                <a:gd name="T24" fmla="*/ 324 w 333"/>
                <a:gd name="T25" fmla="*/ 716 h 745"/>
                <a:gd name="T26" fmla="*/ 294 w 333"/>
                <a:gd name="T27" fmla="*/ 596 h 745"/>
                <a:gd name="T28" fmla="*/ 283 w 333"/>
                <a:gd name="T29" fmla="*/ 406 h 745"/>
                <a:gd name="T30" fmla="*/ 283 w 333"/>
                <a:gd name="T31" fmla="*/ 282 h 745"/>
                <a:gd name="T32" fmla="*/ 302 w 333"/>
                <a:gd name="T33" fmla="*/ 114 h 745"/>
                <a:gd name="T34" fmla="*/ 332 w 333"/>
                <a:gd name="T35" fmla="*/ 0 h 745"/>
                <a:gd name="T36" fmla="*/ 332 w 333"/>
                <a:gd name="T37" fmla="*/ 0 h 7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33"/>
                <a:gd name="T58" fmla="*/ 0 h 745"/>
                <a:gd name="T59" fmla="*/ 333 w 333"/>
                <a:gd name="T60" fmla="*/ 745 h 74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33" h="745">
                  <a:moveTo>
                    <a:pt x="332" y="0"/>
                  </a:moveTo>
                  <a:lnTo>
                    <a:pt x="332" y="0"/>
                  </a:lnTo>
                  <a:lnTo>
                    <a:pt x="294" y="119"/>
                  </a:lnTo>
                  <a:lnTo>
                    <a:pt x="268" y="286"/>
                  </a:lnTo>
                  <a:lnTo>
                    <a:pt x="238" y="339"/>
                  </a:lnTo>
                  <a:lnTo>
                    <a:pt x="234" y="425"/>
                  </a:lnTo>
                  <a:lnTo>
                    <a:pt x="196" y="530"/>
                  </a:lnTo>
                  <a:lnTo>
                    <a:pt x="169" y="472"/>
                  </a:lnTo>
                  <a:lnTo>
                    <a:pt x="169" y="645"/>
                  </a:lnTo>
                  <a:lnTo>
                    <a:pt x="165" y="681"/>
                  </a:lnTo>
                  <a:lnTo>
                    <a:pt x="0" y="638"/>
                  </a:lnTo>
                  <a:lnTo>
                    <a:pt x="317" y="744"/>
                  </a:lnTo>
                  <a:lnTo>
                    <a:pt x="324" y="716"/>
                  </a:lnTo>
                  <a:lnTo>
                    <a:pt x="294" y="596"/>
                  </a:lnTo>
                  <a:lnTo>
                    <a:pt x="283" y="406"/>
                  </a:lnTo>
                  <a:lnTo>
                    <a:pt x="283" y="282"/>
                  </a:lnTo>
                  <a:lnTo>
                    <a:pt x="302" y="114"/>
                  </a:lnTo>
                  <a:lnTo>
                    <a:pt x="332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45" name="Freeform 1103"/>
            <p:cNvSpPr>
              <a:spLocks/>
            </p:cNvSpPr>
            <p:nvPr/>
          </p:nvSpPr>
          <p:spPr bwMode="auto">
            <a:xfrm>
              <a:off x="5318" y="4275"/>
              <a:ext cx="98" cy="111"/>
            </a:xfrm>
            <a:custGeom>
              <a:avLst/>
              <a:gdLst>
                <a:gd name="T0" fmla="*/ 17 w 98"/>
                <a:gd name="T1" fmla="*/ 9 h 111"/>
                <a:gd name="T2" fmla="*/ 17 w 98"/>
                <a:gd name="T3" fmla="*/ 9 h 111"/>
                <a:gd name="T4" fmla="*/ 81 w 98"/>
                <a:gd name="T5" fmla="*/ 19 h 111"/>
                <a:gd name="T6" fmla="*/ 86 w 98"/>
                <a:gd name="T7" fmla="*/ 48 h 111"/>
                <a:gd name="T8" fmla="*/ 81 w 98"/>
                <a:gd name="T9" fmla="*/ 110 h 111"/>
                <a:gd name="T10" fmla="*/ 97 w 98"/>
                <a:gd name="T11" fmla="*/ 44 h 111"/>
                <a:gd name="T12" fmla="*/ 88 w 98"/>
                <a:gd name="T13" fmla="*/ 14 h 111"/>
                <a:gd name="T14" fmla="*/ 81 w 98"/>
                <a:gd name="T15" fmla="*/ 5 h 111"/>
                <a:gd name="T16" fmla="*/ 66 w 98"/>
                <a:gd name="T17" fmla="*/ 9 h 111"/>
                <a:gd name="T18" fmla="*/ 0 w 98"/>
                <a:gd name="T19" fmla="*/ 0 h 111"/>
                <a:gd name="T20" fmla="*/ 17 w 98"/>
                <a:gd name="T21" fmla="*/ 9 h 111"/>
                <a:gd name="T22" fmla="*/ 17 w 98"/>
                <a:gd name="T23" fmla="*/ 9 h 1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8"/>
                <a:gd name="T37" fmla="*/ 0 h 111"/>
                <a:gd name="T38" fmla="*/ 98 w 98"/>
                <a:gd name="T39" fmla="*/ 111 h 1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8" h="111">
                  <a:moveTo>
                    <a:pt x="17" y="9"/>
                  </a:moveTo>
                  <a:lnTo>
                    <a:pt x="17" y="9"/>
                  </a:lnTo>
                  <a:lnTo>
                    <a:pt x="81" y="19"/>
                  </a:lnTo>
                  <a:lnTo>
                    <a:pt x="86" y="48"/>
                  </a:lnTo>
                  <a:lnTo>
                    <a:pt x="81" y="110"/>
                  </a:lnTo>
                  <a:lnTo>
                    <a:pt x="97" y="44"/>
                  </a:lnTo>
                  <a:lnTo>
                    <a:pt x="88" y="14"/>
                  </a:lnTo>
                  <a:lnTo>
                    <a:pt x="81" y="5"/>
                  </a:lnTo>
                  <a:lnTo>
                    <a:pt x="66" y="9"/>
                  </a:lnTo>
                  <a:lnTo>
                    <a:pt x="0" y="0"/>
                  </a:lnTo>
                  <a:lnTo>
                    <a:pt x="17" y="9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46" name="Freeform 1104"/>
            <p:cNvSpPr>
              <a:spLocks/>
            </p:cNvSpPr>
            <p:nvPr/>
          </p:nvSpPr>
          <p:spPr bwMode="auto">
            <a:xfrm>
              <a:off x="5305" y="4404"/>
              <a:ext cx="84" cy="117"/>
            </a:xfrm>
            <a:custGeom>
              <a:avLst/>
              <a:gdLst>
                <a:gd name="T0" fmla="*/ 83 w 84"/>
                <a:gd name="T1" fmla="*/ 0 h 117"/>
                <a:gd name="T2" fmla="*/ 83 w 84"/>
                <a:gd name="T3" fmla="*/ 0 h 117"/>
                <a:gd name="T4" fmla="*/ 53 w 84"/>
                <a:gd name="T5" fmla="*/ 71 h 117"/>
                <a:gd name="T6" fmla="*/ 37 w 84"/>
                <a:gd name="T7" fmla="*/ 106 h 117"/>
                <a:gd name="T8" fmla="*/ 13 w 84"/>
                <a:gd name="T9" fmla="*/ 116 h 117"/>
                <a:gd name="T10" fmla="*/ 0 w 84"/>
                <a:gd name="T11" fmla="*/ 102 h 117"/>
                <a:gd name="T12" fmla="*/ 0 w 84"/>
                <a:gd name="T13" fmla="*/ 49 h 117"/>
                <a:gd name="T14" fmla="*/ 20 w 84"/>
                <a:gd name="T15" fmla="*/ 52 h 117"/>
                <a:gd name="T16" fmla="*/ 20 w 84"/>
                <a:gd name="T17" fmla="*/ 96 h 117"/>
                <a:gd name="T18" fmla="*/ 37 w 84"/>
                <a:gd name="T19" fmla="*/ 96 h 117"/>
                <a:gd name="T20" fmla="*/ 83 w 84"/>
                <a:gd name="T21" fmla="*/ 0 h 117"/>
                <a:gd name="T22" fmla="*/ 83 w 84"/>
                <a:gd name="T23" fmla="*/ 0 h 1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4"/>
                <a:gd name="T37" fmla="*/ 0 h 117"/>
                <a:gd name="T38" fmla="*/ 84 w 84"/>
                <a:gd name="T39" fmla="*/ 117 h 11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4" h="117">
                  <a:moveTo>
                    <a:pt x="83" y="0"/>
                  </a:moveTo>
                  <a:lnTo>
                    <a:pt x="83" y="0"/>
                  </a:lnTo>
                  <a:lnTo>
                    <a:pt x="53" y="71"/>
                  </a:lnTo>
                  <a:lnTo>
                    <a:pt x="37" y="106"/>
                  </a:lnTo>
                  <a:lnTo>
                    <a:pt x="13" y="116"/>
                  </a:lnTo>
                  <a:lnTo>
                    <a:pt x="0" y="102"/>
                  </a:lnTo>
                  <a:lnTo>
                    <a:pt x="0" y="49"/>
                  </a:lnTo>
                  <a:lnTo>
                    <a:pt x="20" y="52"/>
                  </a:lnTo>
                  <a:lnTo>
                    <a:pt x="20" y="96"/>
                  </a:lnTo>
                  <a:lnTo>
                    <a:pt x="37" y="96"/>
                  </a:lnTo>
                  <a:lnTo>
                    <a:pt x="83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47" name="Freeform 1105"/>
            <p:cNvSpPr>
              <a:spLocks/>
            </p:cNvSpPr>
            <p:nvPr/>
          </p:nvSpPr>
          <p:spPr bwMode="auto">
            <a:xfrm>
              <a:off x="5309" y="4533"/>
              <a:ext cx="53" cy="34"/>
            </a:xfrm>
            <a:custGeom>
              <a:avLst/>
              <a:gdLst>
                <a:gd name="T0" fmla="*/ 0 w 53"/>
                <a:gd name="T1" fmla="*/ 0 h 34"/>
                <a:gd name="T2" fmla="*/ 0 w 53"/>
                <a:gd name="T3" fmla="*/ 0 h 34"/>
                <a:gd name="T4" fmla="*/ 52 w 53"/>
                <a:gd name="T5" fmla="*/ 25 h 34"/>
                <a:gd name="T6" fmla="*/ 52 w 53"/>
                <a:gd name="T7" fmla="*/ 33 h 34"/>
                <a:gd name="T8" fmla="*/ 6 w 53"/>
                <a:gd name="T9" fmla="*/ 10 h 34"/>
                <a:gd name="T10" fmla="*/ 0 w 53"/>
                <a:gd name="T11" fmla="*/ 0 h 34"/>
                <a:gd name="T12" fmla="*/ 0 w 53"/>
                <a:gd name="T13" fmla="*/ 0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34"/>
                <a:gd name="T23" fmla="*/ 53 w 53"/>
                <a:gd name="T24" fmla="*/ 34 h 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34">
                  <a:moveTo>
                    <a:pt x="0" y="0"/>
                  </a:moveTo>
                  <a:lnTo>
                    <a:pt x="0" y="0"/>
                  </a:lnTo>
                  <a:lnTo>
                    <a:pt x="52" y="25"/>
                  </a:lnTo>
                  <a:lnTo>
                    <a:pt x="52" y="33"/>
                  </a:lnTo>
                  <a:lnTo>
                    <a:pt x="6" y="1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48" name="Freeform 1106"/>
            <p:cNvSpPr>
              <a:spLocks/>
            </p:cNvSpPr>
            <p:nvPr/>
          </p:nvSpPr>
          <p:spPr bwMode="auto">
            <a:xfrm>
              <a:off x="5076" y="3136"/>
              <a:ext cx="97" cy="59"/>
            </a:xfrm>
            <a:custGeom>
              <a:avLst/>
              <a:gdLst>
                <a:gd name="T0" fmla="*/ 91 w 97"/>
                <a:gd name="T1" fmla="*/ 34 h 59"/>
                <a:gd name="T2" fmla="*/ 91 w 97"/>
                <a:gd name="T3" fmla="*/ 34 h 59"/>
                <a:gd name="T4" fmla="*/ 84 w 97"/>
                <a:gd name="T5" fmla="*/ 26 h 59"/>
                <a:gd name="T6" fmla="*/ 96 w 97"/>
                <a:gd name="T7" fmla="*/ 7 h 59"/>
                <a:gd name="T8" fmla="*/ 85 w 97"/>
                <a:gd name="T9" fmla="*/ 0 h 59"/>
                <a:gd name="T10" fmla="*/ 29 w 97"/>
                <a:gd name="T11" fmla="*/ 0 h 59"/>
                <a:gd name="T12" fmla="*/ 3 w 97"/>
                <a:gd name="T13" fmla="*/ 8 h 59"/>
                <a:gd name="T14" fmla="*/ 60 w 97"/>
                <a:gd name="T15" fmla="*/ 8 h 59"/>
                <a:gd name="T16" fmla="*/ 68 w 97"/>
                <a:gd name="T17" fmla="*/ 16 h 59"/>
                <a:gd name="T18" fmla="*/ 57 w 97"/>
                <a:gd name="T19" fmla="*/ 22 h 59"/>
                <a:gd name="T20" fmla="*/ 26 w 97"/>
                <a:gd name="T21" fmla="*/ 22 h 59"/>
                <a:gd name="T22" fmla="*/ 0 w 97"/>
                <a:gd name="T23" fmla="*/ 34 h 59"/>
                <a:gd name="T24" fmla="*/ 18 w 97"/>
                <a:gd name="T25" fmla="*/ 32 h 59"/>
                <a:gd name="T26" fmla="*/ 26 w 97"/>
                <a:gd name="T27" fmla="*/ 47 h 59"/>
                <a:gd name="T28" fmla="*/ 42 w 97"/>
                <a:gd name="T29" fmla="*/ 47 h 59"/>
                <a:gd name="T30" fmla="*/ 48 w 97"/>
                <a:gd name="T31" fmla="*/ 32 h 59"/>
                <a:gd name="T32" fmla="*/ 68 w 97"/>
                <a:gd name="T33" fmla="*/ 32 h 59"/>
                <a:gd name="T34" fmla="*/ 68 w 97"/>
                <a:gd name="T35" fmla="*/ 37 h 59"/>
                <a:gd name="T36" fmla="*/ 50 w 97"/>
                <a:gd name="T37" fmla="*/ 58 h 59"/>
                <a:gd name="T38" fmla="*/ 91 w 97"/>
                <a:gd name="T39" fmla="*/ 34 h 59"/>
                <a:gd name="T40" fmla="*/ 91 w 97"/>
                <a:gd name="T41" fmla="*/ 34 h 5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7"/>
                <a:gd name="T64" fmla="*/ 0 h 59"/>
                <a:gd name="T65" fmla="*/ 97 w 97"/>
                <a:gd name="T66" fmla="*/ 59 h 5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7" h="59">
                  <a:moveTo>
                    <a:pt x="91" y="34"/>
                  </a:moveTo>
                  <a:lnTo>
                    <a:pt x="91" y="34"/>
                  </a:lnTo>
                  <a:lnTo>
                    <a:pt x="84" y="26"/>
                  </a:lnTo>
                  <a:lnTo>
                    <a:pt x="96" y="7"/>
                  </a:lnTo>
                  <a:lnTo>
                    <a:pt x="85" y="0"/>
                  </a:lnTo>
                  <a:lnTo>
                    <a:pt x="29" y="0"/>
                  </a:lnTo>
                  <a:lnTo>
                    <a:pt x="3" y="8"/>
                  </a:lnTo>
                  <a:lnTo>
                    <a:pt x="60" y="8"/>
                  </a:lnTo>
                  <a:lnTo>
                    <a:pt x="68" y="16"/>
                  </a:lnTo>
                  <a:lnTo>
                    <a:pt x="57" y="22"/>
                  </a:lnTo>
                  <a:lnTo>
                    <a:pt x="26" y="22"/>
                  </a:lnTo>
                  <a:lnTo>
                    <a:pt x="0" y="34"/>
                  </a:lnTo>
                  <a:lnTo>
                    <a:pt x="18" y="32"/>
                  </a:lnTo>
                  <a:lnTo>
                    <a:pt x="26" y="47"/>
                  </a:lnTo>
                  <a:lnTo>
                    <a:pt x="42" y="47"/>
                  </a:lnTo>
                  <a:lnTo>
                    <a:pt x="48" y="32"/>
                  </a:lnTo>
                  <a:lnTo>
                    <a:pt x="68" y="32"/>
                  </a:lnTo>
                  <a:lnTo>
                    <a:pt x="68" y="37"/>
                  </a:lnTo>
                  <a:lnTo>
                    <a:pt x="50" y="58"/>
                  </a:lnTo>
                  <a:lnTo>
                    <a:pt x="91" y="34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49" name="Freeform 1107"/>
            <p:cNvSpPr>
              <a:spLocks/>
            </p:cNvSpPr>
            <p:nvPr/>
          </p:nvSpPr>
          <p:spPr bwMode="auto">
            <a:xfrm>
              <a:off x="5045" y="3170"/>
              <a:ext cx="38" cy="17"/>
            </a:xfrm>
            <a:custGeom>
              <a:avLst/>
              <a:gdLst>
                <a:gd name="T0" fmla="*/ 37 w 38"/>
                <a:gd name="T1" fmla="*/ 0 h 17"/>
                <a:gd name="T2" fmla="*/ 37 w 38"/>
                <a:gd name="T3" fmla="*/ 0 h 17"/>
                <a:gd name="T4" fmla="*/ 27 w 38"/>
                <a:gd name="T5" fmla="*/ 16 h 17"/>
                <a:gd name="T6" fmla="*/ 0 w 38"/>
                <a:gd name="T7" fmla="*/ 0 h 17"/>
                <a:gd name="T8" fmla="*/ 37 w 38"/>
                <a:gd name="T9" fmla="*/ 0 h 17"/>
                <a:gd name="T10" fmla="*/ 37 w 38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"/>
                <a:gd name="T19" fmla="*/ 0 h 17"/>
                <a:gd name="T20" fmla="*/ 38 w 38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" h="17">
                  <a:moveTo>
                    <a:pt x="37" y="0"/>
                  </a:moveTo>
                  <a:lnTo>
                    <a:pt x="37" y="0"/>
                  </a:lnTo>
                  <a:lnTo>
                    <a:pt x="27" y="16"/>
                  </a:lnTo>
                  <a:lnTo>
                    <a:pt x="0" y="0"/>
                  </a:lnTo>
                  <a:lnTo>
                    <a:pt x="37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50" name="Freeform 1108"/>
            <p:cNvSpPr>
              <a:spLocks/>
            </p:cNvSpPr>
            <p:nvPr/>
          </p:nvSpPr>
          <p:spPr bwMode="auto">
            <a:xfrm>
              <a:off x="5014" y="3143"/>
              <a:ext cx="30" cy="17"/>
            </a:xfrm>
            <a:custGeom>
              <a:avLst/>
              <a:gdLst>
                <a:gd name="T0" fmla="*/ 12 w 30"/>
                <a:gd name="T1" fmla="*/ 16 h 17"/>
                <a:gd name="T2" fmla="*/ 12 w 30"/>
                <a:gd name="T3" fmla="*/ 16 h 17"/>
                <a:gd name="T4" fmla="*/ 29 w 30"/>
                <a:gd name="T5" fmla="*/ 0 h 17"/>
                <a:gd name="T6" fmla="*/ 17 w 30"/>
                <a:gd name="T7" fmla="*/ 0 h 17"/>
                <a:gd name="T8" fmla="*/ 0 w 30"/>
                <a:gd name="T9" fmla="*/ 11 h 17"/>
                <a:gd name="T10" fmla="*/ 12 w 30"/>
                <a:gd name="T11" fmla="*/ 16 h 17"/>
                <a:gd name="T12" fmla="*/ 12 w 30"/>
                <a:gd name="T13" fmla="*/ 16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17"/>
                <a:gd name="T23" fmla="*/ 30 w 30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17">
                  <a:moveTo>
                    <a:pt x="12" y="16"/>
                  </a:moveTo>
                  <a:lnTo>
                    <a:pt x="12" y="16"/>
                  </a:lnTo>
                  <a:lnTo>
                    <a:pt x="29" y="0"/>
                  </a:lnTo>
                  <a:lnTo>
                    <a:pt x="17" y="0"/>
                  </a:lnTo>
                  <a:lnTo>
                    <a:pt x="0" y="11"/>
                  </a:lnTo>
                  <a:lnTo>
                    <a:pt x="12" y="16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51" name="Freeform 1109"/>
            <p:cNvSpPr>
              <a:spLocks/>
            </p:cNvSpPr>
            <p:nvPr/>
          </p:nvSpPr>
          <p:spPr bwMode="auto">
            <a:xfrm>
              <a:off x="5233" y="3068"/>
              <a:ext cx="105" cy="103"/>
            </a:xfrm>
            <a:custGeom>
              <a:avLst/>
              <a:gdLst>
                <a:gd name="T0" fmla="*/ 37 w 105"/>
                <a:gd name="T1" fmla="*/ 59 h 103"/>
                <a:gd name="T2" fmla="*/ 37 w 105"/>
                <a:gd name="T3" fmla="*/ 59 h 103"/>
                <a:gd name="T4" fmla="*/ 43 w 105"/>
                <a:gd name="T5" fmla="*/ 71 h 103"/>
                <a:gd name="T6" fmla="*/ 62 w 105"/>
                <a:gd name="T7" fmla="*/ 62 h 103"/>
                <a:gd name="T8" fmla="*/ 67 w 105"/>
                <a:gd name="T9" fmla="*/ 44 h 103"/>
                <a:gd name="T10" fmla="*/ 74 w 105"/>
                <a:gd name="T11" fmla="*/ 37 h 103"/>
                <a:gd name="T12" fmla="*/ 102 w 105"/>
                <a:gd name="T13" fmla="*/ 31 h 103"/>
                <a:gd name="T14" fmla="*/ 74 w 105"/>
                <a:gd name="T15" fmla="*/ 31 h 103"/>
                <a:gd name="T16" fmla="*/ 51 w 105"/>
                <a:gd name="T17" fmla="*/ 40 h 103"/>
                <a:gd name="T18" fmla="*/ 60 w 105"/>
                <a:gd name="T19" fmla="*/ 26 h 103"/>
                <a:gd name="T20" fmla="*/ 104 w 105"/>
                <a:gd name="T21" fmla="*/ 0 h 103"/>
                <a:gd name="T22" fmla="*/ 81 w 105"/>
                <a:gd name="T23" fmla="*/ 9 h 103"/>
                <a:gd name="T24" fmla="*/ 60 w 105"/>
                <a:gd name="T25" fmla="*/ 9 h 103"/>
                <a:gd name="T26" fmla="*/ 43 w 105"/>
                <a:gd name="T27" fmla="*/ 19 h 103"/>
                <a:gd name="T28" fmla="*/ 21 w 105"/>
                <a:gd name="T29" fmla="*/ 44 h 103"/>
                <a:gd name="T30" fmla="*/ 0 w 105"/>
                <a:gd name="T31" fmla="*/ 59 h 103"/>
                <a:gd name="T32" fmla="*/ 32 w 105"/>
                <a:gd name="T33" fmla="*/ 50 h 103"/>
                <a:gd name="T34" fmla="*/ 18 w 105"/>
                <a:gd name="T35" fmla="*/ 62 h 103"/>
                <a:gd name="T36" fmla="*/ 8 w 105"/>
                <a:gd name="T37" fmla="*/ 68 h 103"/>
                <a:gd name="T38" fmla="*/ 8 w 105"/>
                <a:gd name="T39" fmla="*/ 81 h 103"/>
                <a:gd name="T40" fmla="*/ 28 w 105"/>
                <a:gd name="T41" fmla="*/ 102 h 103"/>
                <a:gd name="T42" fmla="*/ 28 w 105"/>
                <a:gd name="T43" fmla="*/ 91 h 103"/>
                <a:gd name="T44" fmla="*/ 55 w 105"/>
                <a:gd name="T45" fmla="*/ 102 h 103"/>
                <a:gd name="T46" fmla="*/ 18 w 105"/>
                <a:gd name="T47" fmla="*/ 81 h 103"/>
                <a:gd name="T48" fmla="*/ 18 w 105"/>
                <a:gd name="T49" fmla="*/ 65 h 103"/>
                <a:gd name="T50" fmla="*/ 33 w 105"/>
                <a:gd name="T51" fmla="*/ 59 h 103"/>
                <a:gd name="T52" fmla="*/ 37 w 105"/>
                <a:gd name="T53" fmla="*/ 59 h 103"/>
                <a:gd name="T54" fmla="*/ 37 w 105"/>
                <a:gd name="T55" fmla="*/ 59 h 10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5"/>
                <a:gd name="T85" fmla="*/ 0 h 103"/>
                <a:gd name="T86" fmla="*/ 105 w 105"/>
                <a:gd name="T87" fmla="*/ 103 h 10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5" h="103">
                  <a:moveTo>
                    <a:pt x="37" y="59"/>
                  </a:moveTo>
                  <a:lnTo>
                    <a:pt x="37" y="59"/>
                  </a:lnTo>
                  <a:lnTo>
                    <a:pt x="43" y="71"/>
                  </a:lnTo>
                  <a:lnTo>
                    <a:pt x="62" y="62"/>
                  </a:lnTo>
                  <a:lnTo>
                    <a:pt x="67" y="44"/>
                  </a:lnTo>
                  <a:lnTo>
                    <a:pt x="74" y="37"/>
                  </a:lnTo>
                  <a:lnTo>
                    <a:pt x="102" y="31"/>
                  </a:lnTo>
                  <a:lnTo>
                    <a:pt x="74" y="31"/>
                  </a:lnTo>
                  <a:lnTo>
                    <a:pt x="51" y="40"/>
                  </a:lnTo>
                  <a:lnTo>
                    <a:pt x="60" y="26"/>
                  </a:lnTo>
                  <a:lnTo>
                    <a:pt x="104" y="0"/>
                  </a:lnTo>
                  <a:lnTo>
                    <a:pt x="81" y="9"/>
                  </a:lnTo>
                  <a:lnTo>
                    <a:pt x="60" y="9"/>
                  </a:lnTo>
                  <a:lnTo>
                    <a:pt x="43" y="19"/>
                  </a:lnTo>
                  <a:lnTo>
                    <a:pt x="21" y="44"/>
                  </a:lnTo>
                  <a:lnTo>
                    <a:pt x="0" y="59"/>
                  </a:lnTo>
                  <a:lnTo>
                    <a:pt x="32" y="50"/>
                  </a:lnTo>
                  <a:lnTo>
                    <a:pt x="18" y="62"/>
                  </a:lnTo>
                  <a:lnTo>
                    <a:pt x="8" y="68"/>
                  </a:lnTo>
                  <a:lnTo>
                    <a:pt x="8" y="81"/>
                  </a:lnTo>
                  <a:lnTo>
                    <a:pt x="28" y="102"/>
                  </a:lnTo>
                  <a:lnTo>
                    <a:pt x="28" y="91"/>
                  </a:lnTo>
                  <a:lnTo>
                    <a:pt x="55" y="102"/>
                  </a:lnTo>
                  <a:lnTo>
                    <a:pt x="18" y="81"/>
                  </a:lnTo>
                  <a:lnTo>
                    <a:pt x="18" y="65"/>
                  </a:lnTo>
                  <a:lnTo>
                    <a:pt x="33" y="59"/>
                  </a:lnTo>
                  <a:lnTo>
                    <a:pt x="37" y="59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52" name="Freeform 1110"/>
            <p:cNvSpPr>
              <a:spLocks/>
            </p:cNvSpPr>
            <p:nvPr/>
          </p:nvSpPr>
          <p:spPr bwMode="auto">
            <a:xfrm>
              <a:off x="5178" y="3143"/>
              <a:ext cx="116" cy="171"/>
            </a:xfrm>
            <a:custGeom>
              <a:avLst/>
              <a:gdLst>
                <a:gd name="T0" fmla="*/ 51 w 116"/>
                <a:gd name="T1" fmla="*/ 0 h 171"/>
                <a:gd name="T2" fmla="*/ 51 w 116"/>
                <a:gd name="T3" fmla="*/ 0 h 171"/>
                <a:gd name="T4" fmla="*/ 51 w 116"/>
                <a:gd name="T5" fmla="*/ 40 h 171"/>
                <a:gd name="T6" fmla="*/ 79 w 116"/>
                <a:gd name="T7" fmla="*/ 137 h 171"/>
                <a:gd name="T8" fmla="*/ 82 w 116"/>
                <a:gd name="T9" fmla="*/ 152 h 171"/>
                <a:gd name="T10" fmla="*/ 66 w 116"/>
                <a:gd name="T11" fmla="*/ 158 h 171"/>
                <a:gd name="T12" fmla="*/ 43 w 116"/>
                <a:gd name="T13" fmla="*/ 158 h 171"/>
                <a:gd name="T14" fmla="*/ 21 w 116"/>
                <a:gd name="T15" fmla="*/ 149 h 171"/>
                <a:gd name="T16" fmla="*/ 0 w 116"/>
                <a:gd name="T17" fmla="*/ 158 h 171"/>
                <a:gd name="T18" fmla="*/ 17 w 116"/>
                <a:gd name="T19" fmla="*/ 156 h 171"/>
                <a:gd name="T20" fmla="*/ 51 w 116"/>
                <a:gd name="T21" fmla="*/ 170 h 171"/>
                <a:gd name="T22" fmla="*/ 69 w 116"/>
                <a:gd name="T23" fmla="*/ 170 h 171"/>
                <a:gd name="T24" fmla="*/ 83 w 116"/>
                <a:gd name="T25" fmla="*/ 162 h 171"/>
                <a:gd name="T26" fmla="*/ 92 w 116"/>
                <a:gd name="T27" fmla="*/ 139 h 171"/>
                <a:gd name="T28" fmla="*/ 110 w 116"/>
                <a:gd name="T29" fmla="*/ 127 h 171"/>
                <a:gd name="T30" fmla="*/ 115 w 116"/>
                <a:gd name="T31" fmla="*/ 116 h 171"/>
                <a:gd name="T32" fmla="*/ 110 w 116"/>
                <a:gd name="T33" fmla="*/ 107 h 171"/>
                <a:gd name="T34" fmla="*/ 91 w 116"/>
                <a:gd name="T35" fmla="*/ 93 h 171"/>
                <a:gd name="T36" fmla="*/ 108 w 116"/>
                <a:gd name="T37" fmla="*/ 109 h 171"/>
                <a:gd name="T38" fmla="*/ 108 w 116"/>
                <a:gd name="T39" fmla="*/ 122 h 171"/>
                <a:gd name="T40" fmla="*/ 88 w 116"/>
                <a:gd name="T41" fmla="*/ 133 h 171"/>
                <a:gd name="T42" fmla="*/ 76 w 116"/>
                <a:gd name="T43" fmla="*/ 109 h 171"/>
                <a:gd name="T44" fmla="*/ 69 w 116"/>
                <a:gd name="T45" fmla="*/ 76 h 171"/>
                <a:gd name="T46" fmla="*/ 58 w 116"/>
                <a:gd name="T47" fmla="*/ 40 h 171"/>
                <a:gd name="T48" fmla="*/ 51 w 116"/>
                <a:gd name="T49" fmla="*/ 0 h 171"/>
                <a:gd name="T50" fmla="*/ 51 w 116"/>
                <a:gd name="T51" fmla="*/ 0 h 17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6"/>
                <a:gd name="T79" fmla="*/ 0 h 171"/>
                <a:gd name="T80" fmla="*/ 116 w 116"/>
                <a:gd name="T81" fmla="*/ 171 h 17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6" h="171">
                  <a:moveTo>
                    <a:pt x="51" y="0"/>
                  </a:moveTo>
                  <a:lnTo>
                    <a:pt x="51" y="0"/>
                  </a:lnTo>
                  <a:lnTo>
                    <a:pt x="51" y="40"/>
                  </a:lnTo>
                  <a:lnTo>
                    <a:pt x="79" y="137"/>
                  </a:lnTo>
                  <a:lnTo>
                    <a:pt x="82" y="152"/>
                  </a:lnTo>
                  <a:lnTo>
                    <a:pt x="66" y="158"/>
                  </a:lnTo>
                  <a:lnTo>
                    <a:pt x="43" y="158"/>
                  </a:lnTo>
                  <a:lnTo>
                    <a:pt x="21" y="149"/>
                  </a:lnTo>
                  <a:lnTo>
                    <a:pt x="0" y="158"/>
                  </a:lnTo>
                  <a:lnTo>
                    <a:pt x="17" y="156"/>
                  </a:lnTo>
                  <a:lnTo>
                    <a:pt x="51" y="170"/>
                  </a:lnTo>
                  <a:lnTo>
                    <a:pt x="69" y="170"/>
                  </a:lnTo>
                  <a:lnTo>
                    <a:pt x="83" y="162"/>
                  </a:lnTo>
                  <a:lnTo>
                    <a:pt x="92" y="139"/>
                  </a:lnTo>
                  <a:lnTo>
                    <a:pt x="110" y="127"/>
                  </a:lnTo>
                  <a:lnTo>
                    <a:pt x="115" y="116"/>
                  </a:lnTo>
                  <a:lnTo>
                    <a:pt x="110" y="107"/>
                  </a:lnTo>
                  <a:lnTo>
                    <a:pt x="91" y="93"/>
                  </a:lnTo>
                  <a:lnTo>
                    <a:pt x="108" y="109"/>
                  </a:lnTo>
                  <a:lnTo>
                    <a:pt x="108" y="122"/>
                  </a:lnTo>
                  <a:lnTo>
                    <a:pt x="88" y="133"/>
                  </a:lnTo>
                  <a:lnTo>
                    <a:pt x="76" y="109"/>
                  </a:lnTo>
                  <a:lnTo>
                    <a:pt x="69" y="76"/>
                  </a:lnTo>
                  <a:lnTo>
                    <a:pt x="58" y="40"/>
                  </a:lnTo>
                  <a:lnTo>
                    <a:pt x="51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53" name="Freeform 1111"/>
            <p:cNvSpPr>
              <a:spLocks/>
            </p:cNvSpPr>
            <p:nvPr/>
          </p:nvSpPr>
          <p:spPr bwMode="auto">
            <a:xfrm>
              <a:off x="5126" y="3252"/>
              <a:ext cx="52" cy="77"/>
            </a:xfrm>
            <a:custGeom>
              <a:avLst/>
              <a:gdLst>
                <a:gd name="T0" fmla="*/ 51 w 52"/>
                <a:gd name="T1" fmla="*/ 0 h 77"/>
                <a:gd name="T2" fmla="*/ 51 w 52"/>
                <a:gd name="T3" fmla="*/ 0 h 77"/>
                <a:gd name="T4" fmla="*/ 18 w 52"/>
                <a:gd name="T5" fmla="*/ 30 h 77"/>
                <a:gd name="T6" fmla="*/ 0 w 52"/>
                <a:gd name="T7" fmla="*/ 76 h 77"/>
                <a:gd name="T8" fmla="*/ 10 w 52"/>
                <a:gd name="T9" fmla="*/ 30 h 77"/>
                <a:gd name="T10" fmla="*/ 10 w 52"/>
                <a:gd name="T11" fmla="*/ 13 h 77"/>
                <a:gd name="T12" fmla="*/ 39 w 52"/>
                <a:gd name="T13" fmla="*/ 0 h 77"/>
                <a:gd name="T14" fmla="*/ 51 w 52"/>
                <a:gd name="T15" fmla="*/ 0 h 77"/>
                <a:gd name="T16" fmla="*/ 51 w 52"/>
                <a:gd name="T17" fmla="*/ 0 h 7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2"/>
                <a:gd name="T28" fmla="*/ 0 h 77"/>
                <a:gd name="T29" fmla="*/ 52 w 52"/>
                <a:gd name="T30" fmla="*/ 77 h 7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2" h="77">
                  <a:moveTo>
                    <a:pt x="51" y="0"/>
                  </a:moveTo>
                  <a:lnTo>
                    <a:pt x="51" y="0"/>
                  </a:lnTo>
                  <a:lnTo>
                    <a:pt x="18" y="30"/>
                  </a:lnTo>
                  <a:lnTo>
                    <a:pt x="0" y="76"/>
                  </a:lnTo>
                  <a:lnTo>
                    <a:pt x="10" y="30"/>
                  </a:lnTo>
                  <a:lnTo>
                    <a:pt x="10" y="13"/>
                  </a:lnTo>
                  <a:lnTo>
                    <a:pt x="39" y="0"/>
                  </a:lnTo>
                  <a:lnTo>
                    <a:pt x="51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54" name="Freeform 1112"/>
            <p:cNvSpPr>
              <a:spLocks/>
            </p:cNvSpPr>
            <p:nvPr/>
          </p:nvSpPr>
          <p:spPr bwMode="auto">
            <a:xfrm>
              <a:off x="4829" y="3127"/>
              <a:ext cx="482" cy="388"/>
            </a:xfrm>
            <a:custGeom>
              <a:avLst/>
              <a:gdLst>
                <a:gd name="T0" fmla="*/ 122 w 482"/>
                <a:gd name="T1" fmla="*/ 61 h 388"/>
                <a:gd name="T2" fmla="*/ 122 w 482"/>
                <a:gd name="T3" fmla="*/ 61 h 388"/>
                <a:gd name="T4" fmla="*/ 177 w 482"/>
                <a:gd name="T5" fmla="*/ 143 h 388"/>
                <a:gd name="T6" fmla="*/ 130 w 482"/>
                <a:gd name="T7" fmla="*/ 103 h 388"/>
                <a:gd name="T8" fmla="*/ 190 w 482"/>
                <a:gd name="T9" fmla="*/ 241 h 388"/>
                <a:gd name="T10" fmla="*/ 269 w 482"/>
                <a:gd name="T11" fmla="*/ 294 h 388"/>
                <a:gd name="T12" fmla="*/ 323 w 482"/>
                <a:gd name="T13" fmla="*/ 327 h 388"/>
                <a:gd name="T14" fmla="*/ 374 w 482"/>
                <a:gd name="T15" fmla="*/ 334 h 388"/>
                <a:gd name="T16" fmla="*/ 422 w 482"/>
                <a:gd name="T17" fmla="*/ 334 h 388"/>
                <a:gd name="T18" fmla="*/ 481 w 482"/>
                <a:gd name="T19" fmla="*/ 321 h 388"/>
                <a:gd name="T20" fmla="*/ 441 w 482"/>
                <a:gd name="T21" fmla="*/ 337 h 388"/>
                <a:gd name="T22" fmla="*/ 400 w 482"/>
                <a:gd name="T23" fmla="*/ 355 h 388"/>
                <a:gd name="T24" fmla="*/ 348 w 482"/>
                <a:gd name="T25" fmla="*/ 387 h 388"/>
                <a:gd name="T26" fmla="*/ 339 w 482"/>
                <a:gd name="T27" fmla="*/ 373 h 388"/>
                <a:gd name="T28" fmla="*/ 388 w 482"/>
                <a:gd name="T29" fmla="*/ 348 h 388"/>
                <a:gd name="T30" fmla="*/ 338 w 482"/>
                <a:gd name="T31" fmla="*/ 348 h 388"/>
                <a:gd name="T32" fmla="*/ 315 w 482"/>
                <a:gd name="T33" fmla="*/ 334 h 388"/>
                <a:gd name="T34" fmla="*/ 265 w 482"/>
                <a:gd name="T35" fmla="*/ 294 h 388"/>
                <a:gd name="T36" fmla="*/ 216 w 482"/>
                <a:gd name="T37" fmla="*/ 269 h 388"/>
                <a:gd name="T38" fmla="*/ 230 w 482"/>
                <a:gd name="T39" fmla="*/ 309 h 388"/>
                <a:gd name="T40" fmla="*/ 207 w 482"/>
                <a:gd name="T41" fmla="*/ 263 h 388"/>
                <a:gd name="T42" fmla="*/ 182 w 482"/>
                <a:gd name="T43" fmla="*/ 256 h 388"/>
                <a:gd name="T44" fmla="*/ 175 w 482"/>
                <a:gd name="T45" fmla="*/ 241 h 388"/>
                <a:gd name="T46" fmla="*/ 150 w 482"/>
                <a:gd name="T47" fmla="*/ 168 h 388"/>
                <a:gd name="T48" fmla="*/ 138 w 482"/>
                <a:gd name="T49" fmla="*/ 159 h 388"/>
                <a:gd name="T50" fmla="*/ 103 w 482"/>
                <a:gd name="T51" fmla="*/ 143 h 388"/>
                <a:gd name="T52" fmla="*/ 54 w 482"/>
                <a:gd name="T53" fmla="*/ 109 h 388"/>
                <a:gd name="T54" fmla="*/ 9 w 482"/>
                <a:gd name="T55" fmla="*/ 56 h 388"/>
                <a:gd name="T56" fmla="*/ 0 w 482"/>
                <a:gd name="T57" fmla="*/ 27 h 388"/>
                <a:gd name="T58" fmla="*/ 3 w 482"/>
                <a:gd name="T59" fmla="*/ 0 h 388"/>
                <a:gd name="T60" fmla="*/ 12 w 482"/>
                <a:gd name="T61" fmla="*/ 6 h 388"/>
                <a:gd name="T62" fmla="*/ 12 w 482"/>
                <a:gd name="T63" fmla="*/ 32 h 388"/>
                <a:gd name="T64" fmla="*/ 23 w 482"/>
                <a:gd name="T65" fmla="*/ 63 h 388"/>
                <a:gd name="T66" fmla="*/ 76 w 482"/>
                <a:gd name="T67" fmla="*/ 117 h 388"/>
                <a:gd name="T68" fmla="*/ 109 w 482"/>
                <a:gd name="T69" fmla="*/ 138 h 388"/>
                <a:gd name="T70" fmla="*/ 133 w 482"/>
                <a:gd name="T71" fmla="*/ 141 h 388"/>
                <a:gd name="T72" fmla="*/ 122 w 482"/>
                <a:gd name="T73" fmla="*/ 103 h 388"/>
                <a:gd name="T74" fmla="*/ 118 w 482"/>
                <a:gd name="T75" fmla="*/ 74 h 388"/>
                <a:gd name="T76" fmla="*/ 99 w 482"/>
                <a:gd name="T77" fmla="*/ 57 h 388"/>
                <a:gd name="T78" fmla="*/ 85 w 482"/>
                <a:gd name="T79" fmla="*/ 63 h 388"/>
                <a:gd name="T80" fmla="*/ 87 w 482"/>
                <a:gd name="T81" fmla="*/ 74 h 388"/>
                <a:gd name="T82" fmla="*/ 109 w 482"/>
                <a:gd name="T83" fmla="*/ 89 h 388"/>
                <a:gd name="T84" fmla="*/ 77 w 482"/>
                <a:gd name="T85" fmla="*/ 77 h 388"/>
                <a:gd name="T86" fmla="*/ 66 w 482"/>
                <a:gd name="T87" fmla="*/ 67 h 388"/>
                <a:gd name="T88" fmla="*/ 63 w 482"/>
                <a:gd name="T89" fmla="*/ 52 h 388"/>
                <a:gd name="T90" fmla="*/ 63 w 482"/>
                <a:gd name="T91" fmla="*/ 31 h 388"/>
                <a:gd name="T92" fmla="*/ 111 w 482"/>
                <a:gd name="T93" fmla="*/ 22 h 388"/>
                <a:gd name="T94" fmla="*/ 122 w 482"/>
                <a:gd name="T95" fmla="*/ 46 h 388"/>
                <a:gd name="T96" fmla="*/ 122 w 482"/>
                <a:gd name="T97" fmla="*/ 61 h 388"/>
                <a:gd name="T98" fmla="*/ 122 w 482"/>
                <a:gd name="T99" fmla="*/ 61 h 38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82"/>
                <a:gd name="T151" fmla="*/ 0 h 388"/>
                <a:gd name="T152" fmla="*/ 482 w 482"/>
                <a:gd name="T153" fmla="*/ 388 h 38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82" h="388">
                  <a:moveTo>
                    <a:pt x="122" y="61"/>
                  </a:moveTo>
                  <a:lnTo>
                    <a:pt x="122" y="61"/>
                  </a:lnTo>
                  <a:lnTo>
                    <a:pt x="177" y="143"/>
                  </a:lnTo>
                  <a:lnTo>
                    <a:pt x="130" y="103"/>
                  </a:lnTo>
                  <a:lnTo>
                    <a:pt x="190" y="241"/>
                  </a:lnTo>
                  <a:lnTo>
                    <a:pt x="269" y="294"/>
                  </a:lnTo>
                  <a:lnTo>
                    <a:pt x="323" y="327"/>
                  </a:lnTo>
                  <a:lnTo>
                    <a:pt x="374" y="334"/>
                  </a:lnTo>
                  <a:lnTo>
                    <a:pt x="422" y="334"/>
                  </a:lnTo>
                  <a:lnTo>
                    <a:pt x="481" y="321"/>
                  </a:lnTo>
                  <a:lnTo>
                    <a:pt x="441" y="337"/>
                  </a:lnTo>
                  <a:lnTo>
                    <a:pt x="400" y="355"/>
                  </a:lnTo>
                  <a:lnTo>
                    <a:pt x="348" y="387"/>
                  </a:lnTo>
                  <a:lnTo>
                    <a:pt x="339" y="373"/>
                  </a:lnTo>
                  <a:lnTo>
                    <a:pt x="388" y="348"/>
                  </a:lnTo>
                  <a:lnTo>
                    <a:pt x="338" y="348"/>
                  </a:lnTo>
                  <a:lnTo>
                    <a:pt x="315" y="334"/>
                  </a:lnTo>
                  <a:lnTo>
                    <a:pt x="265" y="294"/>
                  </a:lnTo>
                  <a:lnTo>
                    <a:pt x="216" y="269"/>
                  </a:lnTo>
                  <a:lnTo>
                    <a:pt x="230" y="309"/>
                  </a:lnTo>
                  <a:lnTo>
                    <a:pt x="207" y="263"/>
                  </a:lnTo>
                  <a:lnTo>
                    <a:pt x="182" y="256"/>
                  </a:lnTo>
                  <a:lnTo>
                    <a:pt x="175" y="241"/>
                  </a:lnTo>
                  <a:lnTo>
                    <a:pt x="150" y="168"/>
                  </a:lnTo>
                  <a:lnTo>
                    <a:pt x="138" y="159"/>
                  </a:lnTo>
                  <a:lnTo>
                    <a:pt x="103" y="143"/>
                  </a:lnTo>
                  <a:lnTo>
                    <a:pt x="54" y="109"/>
                  </a:lnTo>
                  <a:lnTo>
                    <a:pt x="9" y="56"/>
                  </a:lnTo>
                  <a:lnTo>
                    <a:pt x="0" y="27"/>
                  </a:lnTo>
                  <a:lnTo>
                    <a:pt x="3" y="0"/>
                  </a:lnTo>
                  <a:lnTo>
                    <a:pt x="12" y="6"/>
                  </a:lnTo>
                  <a:lnTo>
                    <a:pt x="12" y="32"/>
                  </a:lnTo>
                  <a:lnTo>
                    <a:pt x="23" y="63"/>
                  </a:lnTo>
                  <a:lnTo>
                    <a:pt x="76" y="117"/>
                  </a:lnTo>
                  <a:lnTo>
                    <a:pt x="109" y="138"/>
                  </a:lnTo>
                  <a:lnTo>
                    <a:pt x="133" y="141"/>
                  </a:lnTo>
                  <a:lnTo>
                    <a:pt x="122" y="103"/>
                  </a:lnTo>
                  <a:lnTo>
                    <a:pt x="118" y="74"/>
                  </a:lnTo>
                  <a:lnTo>
                    <a:pt x="99" y="57"/>
                  </a:lnTo>
                  <a:lnTo>
                    <a:pt x="85" y="63"/>
                  </a:lnTo>
                  <a:lnTo>
                    <a:pt x="87" y="74"/>
                  </a:lnTo>
                  <a:lnTo>
                    <a:pt x="109" y="89"/>
                  </a:lnTo>
                  <a:lnTo>
                    <a:pt x="77" y="77"/>
                  </a:lnTo>
                  <a:lnTo>
                    <a:pt x="66" y="67"/>
                  </a:lnTo>
                  <a:lnTo>
                    <a:pt x="63" y="52"/>
                  </a:lnTo>
                  <a:lnTo>
                    <a:pt x="63" y="31"/>
                  </a:lnTo>
                  <a:lnTo>
                    <a:pt x="111" y="22"/>
                  </a:lnTo>
                  <a:lnTo>
                    <a:pt x="122" y="46"/>
                  </a:lnTo>
                  <a:lnTo>
                    <a:pt x="122" y="61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55" name="Freeform 1113"/>
            <p:cNvSpPr>
              <a:spLocks/>
            </p:cNvSpPr>
            <p:nvPr/>
          </p:nvSpPr>
          <p:spPr bwMode="auto">
            <a:xfrm>
              <a:off x="5144" y="3344"/>
              <a:ext cx="22" cy="40"/>
            </a:xfrm>
            <a:custGeom>
              <a:avLst/>
              <a:gdLst>
                <a:gd name="T0" fmla="*/ 0 w 22"/>
                <a:gd name="T1" fmla="*/ 39 h 40"/>
                <a:gd name="T2" fmla="*/ 0 w 22"/>
                <a:gd name="T3" fmla="*/ 39 h 40"/>
                <a:gd name="T4" fmla="*/ 11 w 22"/>
                <a:gd name="T5" fmla="*/ 0 h 40"/>
                <a:gd name="T6" fmla="*/ 21 w 22"/>
                <a:gd name="T7" fmla="*/ 23 h 40"/>
                <a:gd name="T8" fmla="*/ 0 w 22"/>
                <a:gd name="T9" fmla="*/ 39 h 40"/>
                <a:gd name="T10" fmla="*/ 0 w 22"/>
                <a:gd name="T11" fmla="*/ 39 h 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2"/>
                <a:gd name="T19" fmla="*/ 0 h 40"/>
                <a:gd name="T20" fmla="*/ 22 w 22"/>
                <a:gd name="T21" fmla="*/ 40 h 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2" h="40">
                  <a:moveTo>
                    <a:pt x="0" y="39"/>
                  </a:moveTo>
                  <a:lnTo>
                    <a:pt x="0" y="39"/>
                  </a:lnTo>
                  <a:lnTo>
                    <a:pt x="11" y="0"/>
                  </a:lnTo>
                  <a:lnTo>
                    <a:pt x="21" y="23"/>
                  </a:lnTo>
                  <a:lnTo>
                    <a:pt x="0" y="39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56" name="Freeform 1114"/>
            <p:cNvSpPr>
              <a:spLocks/>
            </p:cNvSpPr>
            <p:nvPr/>
          </p:nvSpPr>
          <p:spPr bwMode="auto">
            <a:xfrm>
              <a:off x="5172" y="3325"/>
              <a:ext cx="136" cy="38"/>
            </a:xfrm>
            <a:custGeom>
              <a:avLst/>
              <a:gdLst>
                <a:gd name="T0" fmla="*/ 0 w 136"/>
                <a:gd name="T1" fmla="*/ 37 h 38"/>
                <a:gd name="T2" fmla="*/ 0 w 136"/>
                <a:gd name="T3" fmla="*/ 37 h 38"/>
                <a:gd name="T4" fmla="*/ 22 w 136"/>
                <a:gd name="T5" fmla="*/ 28 h 38"/>
                <a:gd name="T6" fmla="*/ 69 w 136"/>
                <a:gd name="T7" fmla="*/ 23 h 38"/>
                <a:gd name="T8" fmla="*/ 135 w 136"/>
                <a:gd name="T9" fmla="*/ 0 h 38"/>
                <a:gd name="T10" fmla="*/ 123 w 136"/>
                <a:gd name="T11" fmla="*/ 12 h 38"/>
                <a:gd name="T12" fmla="*/ 69 w 136"/>
                <a:gd name="T13" fmla="*/ 32 h 38"/>
                <a:gd name="T14" fmla="*/ 22 w 136"/>
                <a:gd name="T15" fmla="*/ 32 h 38"/>
                <a:gd name="T16" fmla="*/ 0 w 136"/>
                <a:gd name="T17" fmla="*/ 37 h 38"/>
                <a:gd name="T18" fmla="*/ 0 w 136"/>
                <a:gd name="T19" fmla="*/ 37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6"/>
                <a:gd name="T31" fmla="*/ 0 h 38"/>
                <a:gd name="T32" fmla="*/ 136 w 136"/>
                <a:gd name="T33" fmla="*/ 38 h 3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6" h="38">
                  <a:moveTo>
                    <a:pt x="0" y="37"/>
                  </a:moveTo>
                  <a:lnTo>
                    <a:pt x="0" y="37"/>
                  </a:lnTo>
                  <a:lnTo>
                    <a:pt x="22" y="28"/>
                  </a:lnTo>
                  <a:lnTo>
                    <a:pt x="69" y="23"/>
                  </a:lnTo>
                  <a:lnTo>
                    <a:pt x="135" y="0"/>
                  </a:lnTo>
                  <a:lnTo>
                    <a:pt x="123" y="12"/>
                  </a:lnTo>
                  <a:lnTo>
                    <a:pt x="69" y="32"/>
                  </a:lnTo>
                  <a:lnTo>
                    <a:pt x="22" y="32"/>
                  </a:lnTo>
                  <a:lnTo>
                    <a:pt x="0" y="37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57" name="Freeform 1115"/>
            <p:cNvSpPr>
              <a:spLocks/>
            </p:cNvSpPr>
            <p:nvPr/>
          </p:nvSpPr>
          <p:spPr bwMode="auto">
            <a:xfrm>
              <a:off x="5217" y="3384"/>
              <a:ext cx="68" cy="20"/>
            </a:xfrm>
            <a:custGeom>
              <a:avLst/>
              <a:gdLst>
                <a:gd name="T0" fmla="*/ 67 w 68"/>
                <a:gd name="T1" fmla="*/ 0 h 20"/>
                <a:gd name="T2" fmla="*/ 67 w 68"/>
                <a:gd name="T3" fmla="*/ 0 h 20"/>
                <a:gd name="T4" fmla="*/ 40 w 68"/>
                <a:gd name="T5" fmla="*/ 3 h 20"/>
                <a:gd name="T6" fmla="*/ 0 w 68"/>
                <a:gd name="T7" fmla="*/ 15 h 20"/>
                <a:gd name="T8" fmla="*/ 27 w 68"/>
                <a:gd name="T9" fmla="*/ 19 h 20"/>
                <a:gd name="T10" fmla="*/ 64 w 68"/>
                <a:gd name="T11" fmla="*/ 9 h 20"/>
                <a:gd name="T12" fmla="*/ 67 w 68"/>
                <a:gd name="T13" fmla="*/ 0 h 20"/>
                <a:gd name="T14" fmla="*/ 67 w 68"/>
                <a:gd name="T15" fmla="*/ 0 h 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8"/>
                <a:gd name="T25" fmla="*/ 0 h 20"/>
                <a:gd name="T26" fmla="*/ 68 w 68"/>
                <a:gd name="T27" fmla="*/ 20 h 2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8" h="20">
                  <a:moveTo>
                    <a:pt x="67" y="0"/>
                  </a:moveTo>
                  <a:lnTo>
                    <a:pt x="67" y="0"/>
                  </a:lnTo>
                  <a:lnTo>
                    <a:pt x="40" y="3"/>
                  </a:lnTo>
                  <a:lnTo>
                    <a:pt x="0" y="15"/>
                  </a:lnTo>
                  <a:lnTo>
                    <a:pt x="27" y="19"/>
                  </a:lnTo>
                  <a:lnTo>
                    <a:pt x="64" y="9"/>
                  </a:lnTo>
                  <a:lnTo>
                    <a:pt x="67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58" name="Freeform 1116"/>
            <p:cNvSpPr>
              <a:spLocks/>
            </p:cNvSpPr>
            <p:nvPr/>
          </p:nvSpPr>
          <p:spPr bwMode="auto">
            <a:xfrm>
              <a:off x="5320" y="3052"/>
              <a:ext cx="71" cy="392"/>
            </a:xfrm>
            <a:custGeom>
              <a:avLst/>
              <a:gdLst>
                <a:gd name="T0" fmla="*/ 0 w 71"/>
                <a:gd name="T1" fmla="*/ 391 h 392"/>
                <a:gd name="T2" fmla="*/ 0 w 71"/>
                <a:gd name="T3" fmla="*/ 391 h 392"/>
                <a:gd name="T4" fmla="*/ 27 w 71"/>
                <a:gd name="T5" fmla="*/ 354 h 392"/>
                <a:gd name="T6" fmla="*/ 49 w 71"/>
                <a:gd name="T7" fmla="*/ 292 h 392"/>
                <a:gd name="T8" fmla="*/ 59 w 71"/>
                <a:gd name="T9" fmla="*/ 253 h 392"/>
                <a:gd name="T10" fmla="*/ 59 w 71"/>
                <a:gd name="T11" fmla="*/ 124 h 392"/>
                <a:gd name="T12" fmla="*/ 70 w 71"/>
                <a:gd name="T13" fmla="*/ 107 h 392"/>
                <a:gd name="T14" fmla="*/ 59 w 71"/>
                <a:gd name="T15" fmla="*/ 107 h 392"/>
                <a:gd name="T16" fmla="*/ 59 w 71"/>
                <a:gd name="T17" fmla="*/ 30 h 392"/>
                <a:gd name="T18" fmla="*/ 45 w 71"/>
                <a:gd name="T19" fmla="*/ 0 h 392"/>
                <a:gd name="T20" fmla="*/ 45 w 71"/>
                <a:gd name="T21" fmla="*/ 63 h 392"/>
                <a:gd name="T22" fmla="*/ 49 w 71"/>
                <a:gd name="T23" fmla="*/ 131 h 392"/>
                <a:gd name="T24" fmla="*/ 49 w 71"/>
                <a:gd name="T25" fmla="*/ 234 h 392"/>
                <a:gd name="T26" fmla="*/ 31 w 71"/>
                <a:gd name="T27" fmla="*/ 324 h 392"/>
                <a:gd name="T28" fmla="*/ 5 w 71"/>
                <a:gd name="T29" fmla="*/ 376 h 392"/>
                <a:gd name="T30" fmla="*/ 0 w 71"/>
                <a:gd name="T31" fmla="*/ 391 h 392"/>
                <a:gd name="T32" fmla="*/ 0 w 71"/>
                <a:gd name="T33" fmla="*/ 391 h 39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1"/>
                <a:gd name="T52" fmla="*/ 0 h 392"/>
                <a:gd name="T53" fmla="*/ 71 w 71"/>
                <a:gd name="T54" fmla="*/ 392 h 39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1" h="392">
                  <a:moveTo>
                    <a:pt x="0" y="391"/>
                  </a:moveTo>
                  <a:lnTo>
                    <a:pt x="0" y="391"/>
                  </a:lnTo>
                  <a:lnTo>
                    <a:pt x="27" y="354"/>
                  </a:lnTo>
                  <a:lnTo>
                    <a:pt x="49" y="292"/>
                  </a:lnTo>
                  <a:lnTo>
                    <a:pt x="59" y="253"/>
                  </a:lnTo>
                  <a:lnTo>
                    <a:pt x="59" y="124"/>
                  </a:lnTo>
                  <a:lnTo>
                    <a:pt x="70" y="107"/>
                  </a:lnTo>
                  <a:lnTo>
                    <a:pt x="59" y="107"/>
                  </a:lnTo>
                  <a:lnTo>
                    <a:pt x="59" y="30"/>
                  </a:lnTo>
                  <a:lnTo>
                    <a:pt x="45" y="0"/>
                  </a:lnTo>
                  <a:lnTo>
                    <a:pt x="45" y="63"/>
                  </a:lnTo>
                  <a:lnTo>
                    <a:pt x="49" y="131"/>
                  </a:lnTo>
                  <a:lnTo>
                    <a:pt x="49" y="234"/>
                  </a:lnTo>
                  <a:lnTo>
                    <a:pt x="31" y="324"/>
                  </a:lnTo>
                  <a:lnTo>
                    <a:pt x="5" y="376"/>
                  </a:lnTo>
                  <a:lnTo>
                    <a:pt x="0" y="391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59" name="Freeform 1117"/>
            <p:cNvSpPr>
              <a:spLocks/>
            </p:cNvSpPr>
            <p:nvPr/>
          </p:nvSpPr>
          <p:spPr bwMode="auto">
            <a:xfrm>
              <a:off x="4785" y="2652"/>
              <a:ext cx="625" cy="532"/>
            </a:xfrm>
            <a:custGeom>
              <a:avLst/>
              <a:gdLst>
                <a:gd name="T0" fmla="*/ 162 w 625"/>
                <a:gd name="T1" fmla="*/ 341 h 532"/>
                <a:gd name="T2" fmla="*/ 162 w 625"/>
                <a:gd name="T3" fmla="*/ 341 h 532"/>
                <a:gd name="T4" fmla="*/ 232 w 625"/>
                <a:gd name="T5" fmla="*/ 356 h 532"/>
                <a:gd name="T6" fmla="*/ 285 w 625"/>
                <a:gd name="T7" fmla="*/ 356 h 532"/>
                <a:gd name="T8" fmla="*/ 320 w 625"/>
                <a:gd name="T9" fmla="*/ 349 h 532"/>
                <a:gd name="T10" fmla="*/ 376 w 625"/>
                <a:gd name="T11" fmla="*/ 319 h 532"/>
                <a:gd name="T12" fmla="*/ 429 w 625"/>
                <a:gd name="T13" fmla="*/ 280 h 532"/>
                <a:gd name="T14" fmla="*/ 356 w 625"/>
                <a:gd name="T15" fmla="*/ 343 h 532"/>
                <a:gd name="T16" fmla="*/ 335 w 625"/>
                <a:gd name="T17" fmla="*/ 352 h 532"/>
                <a:gd name="T18" fmla="*/ 375 w 625"/>
                <a:gd name="T19" fmla="*/ 343 h 532"/>
                <a:gd name="T20" fmla="*/ 421 w 625"/>
                <a:gd name="T21" fmla="*/ 313 h 532"/>
                <a:gd name="T22" fmla="*/ 466 w 625"/>
                <a:gd name="T23" fmla="*/ 273 h 532"/>
                <a:gd name="T24" fmla="*/ 496 w 625"/>
                <a:gd name="T25" fmla="*/ 251 h 532"/>
                <a:gd name="T26" fmla="*/ 515 w 625"/>
                <a:gd name="T27" fmla="*/ 251 h 532"/>
                <a:gd name="T28" fmla="*/ 542 w 625"/>
                <a:gd name="T29" fmla="*/ 258 h 532"/>
                <a:gd name="T30" fmla="*/ 556 w 625"/>
                <a:gd name="T31" fmla="*/ 308 h 532"/>
                <a:gd name="T32" fmla="*/ 581 w 625"/>
                <a:gd name="T33" fmla="*/ 407 h 532"/>
                <a:gd name="T34" fmla="*/ 584 w 625"/>
                <a:gd name="T35" fmla="*/ 452 h 532"/>
                <a:gd name="T36" fmla="*/ 614 w 625"/>
                <a:gd name="T37" fmla="*/ 389 h 532"/>
                <a:gd name="T38" fmla="*/ 618 w 625"/>
                <a:gd name="T39" fmla="*/ 438 h 532"/>
                <a:gd name="T40" fmla="*/ 614 w 625"/>
                <a:gd name="T41" fmla="*/ 484 h 532"/>
                <a:gd name="T42" fmla="*/ 622 w 625"/>
                <a:gd name="T43" fmla="*/ 438 h 532"/>
                <a:gd name="T44" fmla="*/ 624 w 625"/>
                <a:gd name="T45" fmla="*/ 410 h 532"/>
                <a:gd name="T46" fmla="*/ 622 w 625"/>
                <a:gd name="T47" fmla="*/ 371 h 532"/>
                <a:gd name="T48" fmla="*/ 613 w 625"/>
                <a:gd name="T49" fmla="*/ 239 h 532"/>
                <a:gd name="T50" fmla="*/ 581 w 625"/>
                <a:gd name="T51" fmla="*/ 142 h 532"/>
                <a:gd name="T52" fmla="*/ 496 w 625"/>
                <a:gd name="T53" fmla="*/ 50 h 532"/>
                <a:gd name="T54" fmla="*/ 423 w 625"/>
                <a:gd name="T55" fmla="*/ 16 h 532"/>
                <a:gd name="T56" fmla="*/ 322 w 625"/>
                <a:gd name="T57" fmla="*/ 0 h 532"/>
                <a:gd name="T58" fmla="*/ 223 w 625"/>
                <a:gd name="T59" fmla="*/ 4 h 532"/>
                <a:gd name="T60" fmla="*/ 143 w 625"/>
                <a:gd name="T61" fmla="*/ 35 h 532"/>
                <a:gd name="T62" fmla="*/ 89 w 625"/>
                <a:gd name="T63" fmla="*/ 81 h 532"/>
                <a:gd name="T64" fmla="*/ 48 w 625"/>
                <a:gd name="T65" fmla="*/ 136 h 532"/>
                <a:gd name="T66" fmla="*/ 28 w 625"/>
                <a:gd name="T67" fmla="*/ 190 h 532"/>
                <a:gd name="T68" fmla="*/ 13 w 625"/>
                <a:gd name="T69" fmla="*/ 249 h 532"/>
                <a:gd name="T70" fmla="*/ 8 w 625"/>
                <a:gd name="T71" fmla="*/ 308 h 532"/>
                <a:gd name="T72" fmla="*/ 0 w 625"/>
                <a:gd name="T73" fmla="*/ 368 h 532"/>
                <a:gd name="T74" fmla="*/ 8 w 625"/>
                <a:gd name="T75" fmla="*/ 420 h 532"/>
                <a:gd name="T76" fmla="*/ 38 w 625"/>
                <a:gd name="T77" fmla="*/ 463 h 532"/>
                <a:gd name="T78" fmla="*/ 58 w 625"/>
                <a:gd name="T79" fmla="*/ 491 h 532"/>
                <a:gd name="T80" fmla="*/ 71 w 625"/>
                <a:gd name="T81" fmla="*/ 500 h 532"/>
                <a:gd name="T82" fmla="*/ 79 w 625"/>
                <a:gd name="T83" fmla="*/ 531 h 532"/>
                <a:gd name="T84" fmla="*/ 79 w 625"/>
                <a:gd name="T85" fmla="*/ 500 h 532"/>
                <a:gd name="T86" fmla="*/ 113 w 625"/>
                <a:gd name="T87" fmla="*/ 510 h 532"/>
                <a:gd name="T88" fmla="*/ 155 w 625"/>
                <a:gd name="T89" fmla="*/ 500 h 532"/>
                <a:gd name="T90" fmla="*/ 161 w 625"/>
                <a:gd name="T91" fmla="*/ 478 h 532"/>
                <a:gd name="T92" fmla="*/ 174 w 625"/>
                <a:gd name="T93" fmla="*/ 420 h 532"/>
                <a:gd name="T94" fmla="*/ 162 w 625"/>
                <a:gd name="T95" fmla="*/ 352 h 532"/>
                <a:gd name="T96" fmla="*/ 162 w 625"/>
                <a:gd name="T97" fmla="*/ 341 h 532"/>
                <a:gd name="T98" fmla="*/ 162 w 625"/>
                <a:gd name="T99" fmla="*/ 341 h 53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25"/>
                <a:gd name="T151" fmla="*/ 0 h 532"/>
                <a:gd name="T152" fmla="*/ 625 w 625"/>
                <a:gd name="T153" fmla="*/ 532 h 53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25" h="532">
                  <a:moveTo>
                    <a:pt x="162" y="341"/>
                  </a:moveTo>
                  <a:lnTo>
                    <a:pt x="162" y="341"/>
                  </a:lnTo>
                  <a:lnTo>
                    <a:pt x="232" y="356"/>
                  </a:lnTo>
                  <a:lnTo>
                    <a:pt x="285" y="356"/>
                  </a:lnTo>
                  <a:lnTo>
                    <a:pt x="320" y="349"/>
                  </a:lnTo>
                  <a:lnTo>
                    <a:pt x="376" y="319"/>
                  </a:lnTo>
                  <a:lnTo>
                    <a:pt x="429" y="280"/>
                  </a:lnTo>
                  <a:lnTo>
                    <a:pt x="356" y="343"/>
                  </a:lnTo>
                  <a:lnTo>
                    <a:pt x="335" y="352"/>
                  </a:lnTo>
                  <a:lnTo>
                    <a:pt x="375" y="343"/>
                  </a:lnTo>
                  <a:lnTo>
                    <a:pt x="421" y="313"/>
                  </a:lnTo>
                  <a:lnTo>
                    <a:pt x="466" y="273"/>
                  </a:lnTo>
                  <a:lnTo>
                    <a:pt x="496" y="251"/>
                  </a:lnTo>
                  <a:lnTo>
                    <a:pt x="515" y="251"/>
                  </a:lnTo>
                  <a:lnTo>
                    <a:pt x="542" y="258"/>
                  </a:lnTo>
                  <a:lnTo>
                    <a:pt x="556" y="308"/>
                  </a:lnTo>
                  <a:lnTo>
                    <a:pt x="581" y="407"/>
                  </a:lnTo>
                  <a:lnTo>
                    <a:pt x="584" y="452"/>
                  </a:lnTo>
                  <a:lnTo>
                    <a:pt x="614" y="389"/>
                  </a:lnTo>
                  <a:lnTo>
                    <a:pt x="618" y="438"/>
                  </a:lnTo>
                  <a:lnTo>
                    <a:pt x="614" y="484"/>
                  </a:lnTo>
                  <a:lnTo>
                    <a:pt x="622" y="438"/>
                  </a:lnTo>
                  <a:lnTo>
                    <a:pt x="624" y="410"/>
                  </a:lnTo>
                  <a:lnTo>
                    <a:pt x="622" y="371"/>
                  </a:lnTo>
                  <a:lnTo>
                    <a:pt x="613" y="239"/>
                  </a:lnTo>
                  <a:lnTo>
                    <a:pt x="581" y="142"/>
                  </a:lnTo>
                  <a:lnTo>
                    <a:pt x="496" y="50"/>
                  </a:lnTo>
                  <a:lnTo>
                    <a:pt x="423" y="16"/>
                  </a:lnTo>
                  <a:lnTo>
                    <a:pt x="322" y="0"/>
                  </a:lnTo>
                  <a:lnTo>
                    <a:pt x="223" y="4"/>
                  </a:lnTo>
                  <a:lnTo>
                    <a:pt x="143" y="35"/>
                  </a:lnTo>
                  <a:lnTo>
                    <a:pt x="89" y="81"/>
                  </a:lnTo>
                  <a:lnTo>
                    <a:pt x="48" y="136"/>
                  </a:lnTo>
                  <a:lnTo>
                    <a:pt x="28" y="190"/>
                  </a:lnTo>
                  <a:lnTo>
                    <a:pt x="13" y="249"/>
                  </a:lnTo>
                  <a:lnTo>
                    <a:pt x="8" y="308"/>
                  </a:lnTo>
                  <a:lnTo>
                    <a:pt x="0" y="368"/>
                  </a:lnTo>
                  <a:lnTo>
                    <a:pt x="8" y="420"/>
                  </a:lnTo>
                  <a:lnTo>
                    <a:pt x="38" y="463"/>
                  </a:lnTo>
                  <a:lnTo>
                    <a:pt x="58" y="491"/>
                  </a:lnTo>
                  <a:lnTo>
                    <a:pt x="71" y="500"/>
                  </a:lnTo>
                  <a:lnTo>
                    <a:pt x="79" y="531"/>
                  </a:lnTo>
                  <a:lnTo>
                    <a:pt x="79" y="500"/>
                  </a:lnTo>
                  <a:lnTo>
                    <a:pt x="113" y="510"/>
                  </a:lnTo>
                  <a:lnTo>
                    <a:pt x="155" y="500"/>
                  </a:lnTo>
                  <a:lnTo>
                    <a:pt x="161" y="478"/>
                  </a:lnTo>
                  <a:lnTo>
                    <a:pt x="174" y="420"/>
                  </a:lnTo>
                  <a:lnTo>
                    <a:pt x="162" y="352"/>
                  </a:lnTo>
                  <a:lnTo>
                    <a:pt x="162" y="341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60" name="Freeform 1118"/>
            <p:cNvSpPr>
              <a:spLocks/>
            </p:cNvSpPr>
            <p:nvPr/>
          </p:nvSpPr>
          <p:spPr bwMode="auto">
            <a:xfrm>
              <a:off x="5386" y="3311"/>
              <a:ext cx="193" cy="89"/>
            </a:xfrm>
            <a:custGeom>
              <a:avLst/>
              <a:gdLst>
                <a:gd name="T0" fmla="*/ 0 w 193"/>
                <a:gd name="T1" fmla="*/ 2 h 89"/>
                <a:gd name="T2" fmla="*/ 0 w 193"/>
                <a:gd name="T3" fmla="*/ 2 h 89"/>
                <a:gd name="T4" fmla="*/ 10 w 193"/>
                <a:gd name="T5" fmla="*/ 40 h 89"/>
                <a:gd name="T6" fmla="*/ 37 w 193"/>
                <a:gd name="T7" fmla="*/ 2 h 89"/>
                <a:gd name="T8" fmla="*/ 123 w 193"/>
                <a:gd name="T9" fmla="*/ 79 h 89"/>
                <a:gd name="T10" fmla="*/ 129 w 193"/>
                <a:gd name="T11" fmla="*/ 61 h 89"/>
                <a:gd name="T12" fmla="*/ 192 w 193"/>
                <a:gd name="T13" fmla="*/ 88 h 89"/>
                <a:gd name="T14" fmla="*/ 38 w 193"/>
                <a:gd name="T15" fmla="*/ 0 h 89"/>
                <a:gd name="T16" fmla="*/ 31 w 193"/>
                <a:gd name="T17" fmla="*/ 0 h 89"/>
                <a:gd name="T18" fmla="*/ 17 w 193"/>
                <a:gd name="T19" fmla="*/ 12 h 89"/>
                <a:gd name="T20" fmla="*/ 0 w 193"/>
                <a:gd name="T21" fmla="*/ 2 h 89"/>
                <a:gd name="T22" fmla="*/ 0 w 193"/>
                <a:gd name="T23" fmla="*/ 2 h 8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93"/>
                <a:gd name="T37" fmla="*/ 0 h 89"/>
                <a:gd name="T38" fmla="*/ 193 w 193"/>
                <a:gd name="T39" fmla="*/ 89 h 8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93" h="89">
                  <a:moveTo>
                    <a:pt x="0" y="2"/>
                  </a:moveTo>
                  <a:lnTo>
                    <a:pt x="0" y="2"/>
                  </a:lnTo>
                  <a:lnTo>
                    <a:pt x="10" y="40"/>
                  </a:lnTo>
                  <a:lnTo>
                    <a:pt x="37" y="2"/>
                  </a:lnTo>
                  <a:lnTo>
                    <a:pt x="123" y="79"/>
                  </a:lnTo>
                  <a:lnTo>
                    <a:pt x="129" y="61"/>
                  </a:lnTo>
                  <a:lnTo>
                    <a:pt x="192" y="88"/>
                  </a:lnTo>
                  <a:lnTo>
                    <a:pt x="38" y="0"/>
                  </a:lnTo>
                  <a:lnTo>
                    <a:pt x="31" y="0"/>
                  </a:lnTo>
                  <a:lnTo>
                    <a:pt x="17" y="12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61" name="Freeform 1119"/>
            <p:cNvSpPr>
              <a:spLocks/>
            </p:cNvSpPr>
            <p:nvPr/>
          </p:nvSpPr>
          <p:spPr bwMode="auto">
            <a:xfrm>
              <a:off x="5543" y="2703"/>
              <a:ext cx="454" cy="328"/>
            </a:xfrm>
            <a:custGeom>
              <a:avLst/>
              <a:gdLst>
                <a:gd name="T0" fmla="*/ 453 w 454"/>
                <a:gd name="T1" fmla="*/ 23 h 328"/>
                <a:gd name="T2" fmla="*/ 453 w 454"/>
                <a:gd name="T3" fmla="*/ 23 h 328"/>
                <a:gd name="T4" fmla="*/ 359 w 454"/>
                <a:gd name="T5" fmla="*/ 23 h 328"/>
                <a:gd name="T6" fmla="*/ 303 w 454"/>
                <a:gd name="T7" fmla="*/ 35 h 328"/>
                <a:gd name="T8" fmla="*/ 395 w 454"/>
                <a:gd name="T9" fmla="*/ 46 h 328"/>
                <a:gd name="T10" fmla="*/ 339 w 454"/>
                <a:gd name="T11" fmla="*/ 71 h 328"/>
                <a:gd name="T12" fmla="*/ 300 w 454"/>
                <a:gd name="T13" fmla="*/ 103 h 328"/>
                <a:gd name="T14" fmla="*/ 251 w 454"/>
                <a:gd name="T15" fmla="*/ 162 h 328"/>
                <a:gd name="T16" fmla="*/ 232 w 454"/>
                <a:gd name="T17" fmla="*/ 185 h 328"/>
                <a:gd name="T18" fmla="*/ 293 w 454"/>
                <a:gd name="T19" fmla="*/ 187 h 328"/>
                <a:gd name="T20" fmla="*/ 267 w 454"/>
                <a:gd name="T21" fmla="*/ 204 h 328"/>
                <a:gd name="T22" fmla="*/ 264 w 454"/>
                <a:gd name="T23" fmla="*/ 228 h 328"/>
                <a:gd name="T24" fmla="*/ 189 w 454"/>
                <a:gd name="T25" fmla="*/ 262 h 328"/>
                <a:gd name="T26" fmla="*/ 207 w 454"/>
                <a:gd name="T27" fmla="*/ 271 h 328"/>
                <a:gd name="T28" fmla="*/ 173 w 454"/>
                <a:gd name="T29" fmla="*/ 278 h 328"/>
                <a:gd name="T30" fmla="*/ 148 w 454"/>
                <a:gd name="T31" fmla="*/ 317 h 328"/>
                <a:gd name="T32" fmla="*/ 173 w 454"/>
                <a:gd name="T33" fmla="*/ 327 h 328"/>
                <a:gd name="T34" fmla="*/ 89 w 454"/>
                <a:gd name="T35" fmla="*/ 315 h 328"/>
                <a:gd name="T36" fmla="*/ 0 w 454"/>
                <a:gd name="T37" fmla="*/ 317 h 328"/>
                <a:gd name="T38" fmla="*/ 122 w 454"/>
                <a:gd name="T39" fmla="*/ 286 h 328"/>
                <a:gd name="T40" fmla="*/ 83 w 454"/>
                <a:gd name="T41" fmla="*/ 286 h 328"/>
                <a:gd name="T42" fmla="*/ 148 w 454"/>
                <a:gd name="T43" fmla="*/ 257 h 328"/>
                <a:gd name="T44" fmla="*/ 118 w 454"/>
                <a:gd name="T45" fmla="*/ 257 h 328"/>
                <a:gd name="T46" fmla="*/ 202 w 454"/>
                <a:gd name="T47" fmla="*/ 194 h 328"/>
                <a:gd name="T48" fmla="*/ 163 w 454"/>
                <a:gd name="T49" fmla="*/ 194 h 328"/>
                <a:gd name="T50" fmla="*/ 184 w 454"/>
                <a:gd name="T51" fmla="*/ 178 h 328"/>
                <a:gd name="T52" fmla="*/ 133 w 454"/>
                <a:gd name="T53" fmla="*/ 187 h 328"/>
                <a:gd name="T54" fmla="*/ 125 w 454"/>
                <a:gd name="T55" fmla="*/ 171 h 328"/>
                <a:gd name="T56" fmla="*/ 175 w 454"/>
                <a:gd name="T57" fmla="*/ 149 h 328"/>
                <a:gd name="T58" fmla="*/ 151 w 454"/>
                <a:gd name="T59" fmla="*/ 137 h 328"/>
                <a:gd name="T60" fmla="*/ 228 w 454"/>
                <a:gd name="T61" fmla="*/ 97 h 328"/>
                <a:gd name="T62" fmla="*/ 181 w 454"/>
                <a:gd name="T63" fmla="*/ 97 h 328"/>
                <a:gd name="T64" fmla="*/ 277 w 454"/>
                <a:gd name="T65" fmla="*/ 48 h 328"/>
                <a:gd name="T66" fmla="*/ 269 w 454"/>
                <a:gd name="T67" fmla="*/ 41 h 328"/>
                <a:gd name="T68" fmla="*/ 213 w 454"/>
                <a:gd name="T69" fmla="*/ 58 h 328"/>
                <a:gd name="T70" fmla="*/ 96 w 454"/>
                <a:gd name="T71" fmla="*/ 152 h 328"/>
                <a:gd name="T72" fmla="*/ 223 w 454"/>
                <a:gd name="T73" fmla="*/ 41 h 328"/>
                <a:gd name="T74" fmla="*/ 335 w 454"/>
                <a:gd name="T75" fmla="*/ 0 h 328"/>
                <a:gd name="T76" fmla="*/ 453 w 454"/>
                <a:gd name="T77" fmla="*/ 23 h 328"/>
                <a:gd name="T78" fmla="*/ 453 w 454"/>
                <a:gd name="T79" fmla="*/ 23 h 32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454"/>
                <a:gd name="T121" fmla="*/ 0 h 328"/>
                <a:gd name="T122" fmla="*/ 454 w 454"/>
                <a:gd name="T123" fmla="*/ 328 h 32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454" h="328">
                  <a:moveTo>
                    <a:pt x="453" y="23"/>
                  </a:moveTo>
                  <a:lnTo>
                    <a:pt x="453" y="23"/>
                  </a:lnTo>
                  <a:lnTo>
                    <a:pt x="359" y="23"/>
                  </a:lnTo>
                  <a:lnTo>
                    <a:pt x="303" y="35"/>
                  </a:lnTo>
                  <a:lnTo>
                    <a:pt x="395" y="46"/>
                  </a:lnTo>
                  <a:lnTo>
                    <a:pt x="339" y="71"/>
                  </a:lnTo>
                  <a:lnTo>
                    <a:pt x="300" y="103"/>
                  </a:lnTo>
                  <a:lnTo>
                    <a:pt x="251" y="162"/>
                  </a:lnTo>
                  <a:lnTo>
                    <a:pt x="232" y="185"/>
                  </a:lnTo>
                  <a:lnTo>
                    <a:pt x="293" y="187"/>
                  </a:lnTo>
                  <a:lnTo>
                    <a:pt x="267" y="204"/>
                  </a:lnTo>
                  <a:lnTo>
                    <a:pt x="264" y="228"/>
                  </a:lnTo>
                  <a:lnTo>
                    <a:pt x="189" y="262"/>
                  </a:lnTo>
                  <a:lnTo>
                    <a:pt x="207" y="271"/>
                  </a:lnTo>
                  <a:lnTo>
                    <a:pt x="173" y="278"/>
                  </a:lnTo>
                  <a:lnTo>
                    <a:pt x="148" y="317"/>
                  </a:lnTo>
                  <a:lnTo>
                    <a:pt x="173" y="327"/>
                  </a:lnTo>
                  <a:lnTo>
                    <a:pt x="89" y="315"/>
                  </a:lnTo>
                  <a:lnTo>
                    <a:pt x="0" y="317"/>
                  </a:lnTo>
                  <a:lnTo>
                    <a:pt x="122" y="286"/>
                  </a:lnTo>
                  <a:lnTo>
                    <a:pt x="83" y="286"/>
                  </a:lnTo>
                  <a:lnTo>
                    <a:pt x="148" y="257"/>
                  </a:lnTo>
                  <a:lnTo>
                    <a:pt x="118" y="257"/>
                  </a:lnTo>
                  <a:lnTo>
                    <a:pt x="202" y="194"/>
                  </a:lnTo>
                  <a:lnTo>
                    <a:pt x="163" y="194"/>
                  </a:lnTo>
                  <a:lnTo>
                    <a:pt x="184" y="178"/>
                  </a:lnTo>
                  <a:lnTo>
                    <a:pt x="133" y="187"/>
                  </a:lnTo>
                  <a:lnTo>
                    <a:pt x="125" y="171"/>
                  </a:lnTo>
                  <a:lnTo>
                    <a:pt x="175" y="149"/>
                  </a:lnTo>
                  <a:lnTo>
                    <a:pt x="151" y="137"/>
                  </a:lnTo>
                  <a:lnTo>
                    <a:pt x="228" y="97"/>
                  </a:lnTo>
                  <a:lnTo>
                    <a:pt x="181" y="97"/>
                  </a:lnTo>
                  <a:lnTo>
                    <a:pt x="277" y="48"/>
                  </a:lnTo>
                  <a:lnTo>
                    <a:pt x="269" y="41"/>
                  </a:lnTo>
                  <a:lnTo>
                    <a:pt x="213" y="58"/>
                  </a:lnTo>
                  <a:lnTo>
                    <a:pt x="96" y="152"/>
                  </a:lnTo>
                  <a:lnTo>
                    <a:pt x="223" y="41"/>
                  </a:lnTo>
                  <a:lnTo>
                    <a:pt x="335" y="0"/>
                  </a:lnTo>
                  <a:lnTo>
                    <a:pt x="453" y="23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62" name="Freeform 1120"/>
            <p:cNvSpPr>
              <a:spLocks/>
            </p:cNvSpPr>
            <p:nvPr/>
          </p:nvSpPr>
          <p:spPr bwMode="auto">
            <a:xfrm>
              <a:off x="5458" y="2865"/>
              <a:ext cx="264" cy="326"/>
            </a:xfrm>
            <a:custGeom>
              <a:avLst/>
              <a:gdLst>
                <a:gd name="T0" fmla="*/ 168 w 264"/>
                <a:gd name="T1" fmla="*/ 0 h 326"/>
                <a:gd name="T2" fmla="*/ 168 w 264"/>
                <a:gd name="T3" fmla="*/ 0 h 326"/>
                <a:gd name="T4" fmla="*/ 138 w 264"/>
                <a:gd name="T5" fmla="*/ 58 h 326"/>
                <a:gd name="T6" fmla="*/ 36 w 264"/>
                <a:gd name="T7" fmla="*/ 165 h 326"/>
                <a:gd name="T8" fmla="*/ 10 w 264"/>
                <a:gd name="T9" fmla="*/ 201 h 326"/>
                <a:gd name="T10" fmla="*/ 25 w 264"/>
                <a:gd name="T11" fmla="*/ 240 h 326"/>
                <a:gd name="T12" fmla="*/ 88 w 264"/>
                <a:gd name="T13" fmla="*/ 259 h 326"/>
                <a:gd name="T14" fmla="*/ 168 w 264"/>
                <a:gd name="T15" fmla="*/ 224 h 326"/>
                <a:gd name="T16" fmla="*/ 57 w 264"/>
                <a:gd name="T17" fmla="*/ 224 h 326"/>
                <a:gd name="T18" fmla="*/ 141 w 264"/>
                <a:gd name="T19" fmla="*/ 194 h 326"/>
                <a:gd name="T20" fmla="*/ 186 w 264"/>
                <a:gd name="T21" fmla="*/ 201 h 326"/>
                <a:gd name="T22" fmla="*/ 263 w 264"/>
                <a:gd name="T23" fmla="*/ 165 h 326"/>
                <a:gd name="T24" fmla="*/ 200 w 264"/>
                <a:gd name="T25" fmla="*/ 211 h 326"/>
                <a:gd name="T26" fmla="*/ 151 w 264"/>
                <a:gd name="T27" fmla="*/ 241 h 326"/>
                <a:gd name="T28" fmla="*/ 174 w 264"/>
                <a:gd name="T29" fmla="*/ 249 h 326"/>
                <a:gd name="T30" fmla="*/ 141 w 264"/>
                <a:gd name="T31" fmla="*/ 263 h 326"/>
                <a:gd name="T32" fmla="*/ 144 w 264"/>
                <a:gd name="T33" fmla="*/ 325 h 326"/>
                <a:gd name="T34" fmla="*/ 130 w 264"/>
                <a:gd name="T35" fmla="*/ 265 h 326"/>
                <a:gd name="T36" fmla="*/ 47 w 264"/>
                <a:gd name="T37" fmla="*/ 292 h 326"/>
                <a:gd name="T38" fmla="*/ 9 w 264"/>
                <a:gd name="T39" fmla="*/ 265 h 326"/>
                <a:gd name="T40" fmla="*/ 0 w 264"/>
                <a:gd name="T41" fmla="*/ 214 h 326"/>
                <a:gd name="T42" fmla="*/ 10 w 264"/>
                <a:gd name="T43" fmla="*/ 176 h 326"/>
                <a:gd name="T44" fmla="*/ 130 w 264"/>
                <a:gd name="T45" fmla="*/ 58 h 326"/>
                <a:gd name="T46" fmla="*/ 168 w 264"/>
                <a:gd name="T47" fmla="*/ 0 h 326"/>
                <a:gd name="T48" fmla="*/ 168 w 264"/>
                <a:gd name="T49" fmla="*/ 0 h 32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64"/>
                <a:gd name="T76" fmla="*/ 0 h 326"/>
                <a:gd name="T77" fmla="*/ 264 w 264"/>
                <a:gd name="T78" fmla="*/ 326 h 32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64" h="326">
                  <a:moveTo>
                    <a:pt x="168" y="0"/>
                  </a:moveTo>
                  <a:lnTo>
                    <a:pt x="168" y="0"/>
                  </a:lnTo>
                  <a:lnTo>
                    <a:pt x="138" y="58"/>
                  </a:lnTo>
                  <a:lnTo>
                    <a:pt x="36" y="165"/>
                  </a:lnTo>
                  <a:lnTo>
                    <a:pt x="10" y="201"/>
                  </a:lnTo>
                  <a:lnTo>
                    <a:pt x="25" y="240"/>
                  </a:lnTo>
                  <a:lnTo>
                    <a:pt x="88" y="259"/>
                  </a:lnTo>
                  <a:lnTo>
                    <a:pt x="168" y="224"/>
                  </a:lnTo>
                  <a:lnTo>
                    <a:pt x="57" y="224"/>
                  </a:lnTo>
                  <a:lnTo>
                    <a:pt x="141" y="194"/>
                  </a:lnTo>
                  <a:lnTo>
                    <a:pt x="186" y="201"/>
                  </a:lnTo>
                  <a:lnTo>
                    <a:pt x="263" y="165"/>
                  </a:lnTo>
                  <a:lnTo>
                    <a:pt x="200" y="211"/>
                  </a:lnTo>
                  <a:lnTo>
                    <a:pt x="151" y="241"/>
                  </a:lnTo>
                  <a:lnTo>
                    <a:pt x="174" y="249"/>
                  </a:lnTo>
                  <a:lnTo>
                    <a:pt x="141" y="263"/>
                  </a:lnTo>
                  <a:lnTo>
                    <a:pt x="144" y="325"/>
                  </a:lnTo>
                  <a:lnTo>
                    <a:pt x="130" y="265"/>
                  </a:lnTo>
                  <a:lnTo>
                    <a:pt x="47" y="292"/>
                  </a:lnTo>
                  <a:lnTo>
                    <a:pt x="9" y="265"/>
                  </a:lnTo>
                  <a:lnTo>
                    <a:pt x="0" y="214"/>
                  </a:lnTo>
                  <a:lnTo>
                    <a:pt x="10" y="176"/>
                  </a:lnTo>
                  <a:lnTo>
                    <a:pt x="130" y="58"/>
                  </a:lnTo>
                  <a:lnTo>
                    <a:pt x="168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63" name="Freeform 1121"/>
            <p:cNvSpPr>
              <a:spLocks/>
            </p:cNvSpPr>
            <p:nvPr/>
          </p:nvSpPr>
          <p:spPr bwMode="auto">
            <a:xfrm>
              <a:off x="5730" y="2741"/>
              <a:ext cx="571" cy="681"/>
            </a:xfrm>
            <a:custGeom>
              <a:avLst/>
              <a:gdLst>
                <a:gd name="T0" fmla="*/ 0 w 571"/>
                <a:gd name="T1" fmla="*/ 311 h 681"/>
                <a:gd name="T2" fmla="*/ 0 w 571"/>
                <a:gd name="T3" fmla="*/ 311 h 681"/>
                <a:gd name="T4" fmla="*/ 18 w 571"/>
                <a:gd name="T5" fmla="*/ 438 h 681"/>
                <a:gd name="T6" fmla="*/ 58 w 571"/>
                <a:gd name="T7" fmla="*/ 494 h 681"/>
                <a:gd name="T8" fmla="*/ 121 w 571"/>
                <a:gd name="T9" fmla="*/ 503 h 681"/>
                <a:gd name="T10" fmla="*/ 126 w 571"/>
                <a:gd name="T11" fmla="*/ 539 h 681"/>
                <a:gd name="T12" fmla="*/ 217 w 571"/>
                <a:gd name="T13" fmla="*/ 511 h 681"/>
                <a:gd name="T14" fmla="*/ 226 w 571"/>
                <a:gd name="T15" fmla="*/ 481 h 681"/>
                <a:gd name="T16" fmla="*/ 241 w 571"/>
                <a:gd name="T17" fmla="*/ 512 h 681"/>
                <a:gd name="T18" fmla="*/ 241 w 571"/>
                <a:gd name="T19" fmla="*/ 457 h 681"/>
                <a:gd name="T20" fmla="*/ 267 w 571"/>
                <a:gd name="T21" fmla="*/ 435 h 681"/>
                <a:gd name="T22" fmla="*/ 342 w 571"/>
                <a:gd name="T23" fmla="*/ 467 h 681"/>
                <a:gd name="T24" fmla="*/ 342 w 571"/>
                <a:gd name="T25" fmla="*/ 594 h 681"/>
                <a:gd name="T26" fmla="*/ 287 w 571"/>
                <a:gd name="T27" fmla="*/ 652 h 681"/>
                <a:gd name="T28" fmla="*/ 250 w 571"/>
                <a:gd name="T29" fmla="*/ 652 h 681"/>
                <a:gd name="T30" fmla="*/ 270 w 571"/>
                <a:gd name="T31" fmla="*/ 673 h 681"/>
                <a:gd name="T32" fmla="*/ 351 w 571"/>
                <a:gd name="T33" fmla="*/ 607 h 681"/>
                <a:gd name="T34" fmla="*/ 394 w 571"/>
                <a:gd name="T35" fmla="*/ 630 h 681"/>
                <a:gd name="T36" fmla="*/ 432 w 571"/>
                <a:gd name="T37" fmla="*/ 680 h 681"/>
                <a:gd name="T38" fmla="*/ 460 w 571"/>
                <a:gd name="T39" fmla="*/ 673 h 681"/>
                <a:gd name="T40" fmla="*/ 496 w 571"/>
                <a:gd name="T41" fmla="*/ 652 h 681"/>
                <a:gd name="T42" fmla="*/ 549 w 571"/>
                <a:gd name="T43" fmla="*/ 655 h 681"/>
                <a:gd name="T44" fmla="*/ 570 w 571"/>
                <a:gd name="T45" fmla="*/ 623 h 681"/>
                <a:gd name="T46" fmla="*/ 555 w 571"/>
                <a:gd name="T47" fmla="*/ 512 h 681"/>
                <a:gd name="T48" fmla="*/ 558 w 571"/>
                <a:gd name="T49" fmla="*/ 351 h 681"/>
                <a:gd name="T50" fmla="*/ 530 w 571"/>
                <a:gd name="T51" fmla="*/ 199 h 681"/>
                <a:gd name="T52" fmla="*/ 454 w 571"/>
                <a:gd name="T53" fmla="*/ 69 h 681"/>
                <a:gd name="T54" fmla="*/ 351 w 571"/>
                <a:gd name="T55" fmla="*/ 0 h 681"/>
                <a:gd name="T56" fmla="*/ 419 w 571"/>
                <a:gd name="T57" fmla="*/ 62 h 681"/>
                <a:gd name="T58" fmla="*/ 317 w 571"/>
                <a:gd name="T59" fmla="*/ 40 h 681"/>
                <a:gd name="T60" fmla="*/ 394 w 571"/>
                <a:gd name="T61" fmla="*/ 89 h 681"/>
                <a:gd name="T62" fmla="*/ 250 w 571"/>
                <a:gd name="T63" fmla="*/ 83 h 681"/>
                <a:gd name="T64" fmla="*/ 324 w 571"/>
                <a:gd name="T65" fmla="*/ 101 h 681"/>
                <a:gd name="T66" fmla="*/ 246 w 571"/>
                <a:gd name="T67" fmla="*/ 104 h 681"/>
                <a:gd name="T68" fmla="*/ 224 w 571"/>
                <a:gd name="T69" fmla="*/ 118 h 681"/>
                <a:gd name="T70" fmla="*/ 252 w 571"/>
                <a:gd name="T71" fmla="*/ 127 h 681"/>
                <a:gd name="T72" fmla="*/ 155 w 571"/>
                <a:gd name="T73" fmla="*/ 147 h 681"/>
                <a:gd name="T74" fmla="*/ 224 w 571"/>
                <a:gd name="T75" fmla="*/ 186 h 681"/>
                <a:gd name="T76" fmla="*/ 124 w 571"/>
                <a:gd name="T77" fmla="*/ 211 h 681"/>
                <a:gd name="T78" fmla="*/ 142 w 571"/>
                <a:gd name="T79" fmla="*/ 237 h 681"/>
                <a:gd name="T80" fmla="*/ 80 w 571"/>
                <a:gd name="T81" fmla="*/ 254 h 681"/>
                <a:gd name="T82" fmla="*/ 143 w 571"/>
                <a:gd name="T83" fmla="*/ 270 h 681"/>
                <a:gd name="T84" fmla="*/ 226 w 571"/>
                <a:gd name="T85" fmla="*/ 270 h 681"/>
                <a:gd name="T86" fmla="*/ 113 w 571"/>
                <a:gd name="T87" fmla="*/ 316 h 681"/>
                <a:gd name="T88" fmla="*/ 0 w 571"/>
                <a:gd name="T89" fmla="*/ 311 h 681"/>
                <a:gd name="T90" fmla="*/ 0 w 571"/>
                <a:gd name="T91" fmla="*/ 311 h 68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571"/>
                <a:gd name="T139" fmla="*/ 0 h 681"/>
                <a:gd name="T140" fmla="*/ 571 w 571"/>
                <a:gd name="T141" fmla="*/ 681 h 681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571" h="681">
                  <a:moveTo>
                    <a:pt x="0" y="311"/>
                  </a:moveTo>
                  <a:lnTo>
                    <a:pt x="0" y="311"/>
                  </a:lnTo>
                  <a:lnTo>
                    <a:pt x="18" y="438"/>
                  </a:lnTo>
                  <a:lnTo>
                    <a:pt x="58" y="494"/>
                  </a:lnTo>
                  <a:lnTo>
                    <a:pt x="121" y="503"/>
                  </a:lnTo>
                  <a:lnTo>
                    <a:pt x="126" y="539"/>
                  </a:lnTo>
                  <a:lnTo>
                    <a:pt x="217" y="511"/>
                  </a:lnTo>
                  <a:lnTo>
                    <a:pt x="226" y="481"/>
                  </a:lnTo>
                  <a:lnTo>
                    <a:pt x="241" y="512"/>
                  </a:lnTo>
                  <a:lnTo>
                    <a:pt x="241" y="457"/>
                  </a:lnTo>
                  <a:lnTo>
                    <a:pt x="267" y="435"/>
                  </a:lnTo>
                  <a:lnTo>
                    <a:pt x="342" y="467"/>
                  </a:lnTo>
                  <a:lnTo>
                    <a:pt x="342" y="594"/>
                  </a:lnTo>
                  <a:lnTo>
                    <a:pt x="287" y="652"/>
                  </a:lnTo>
                  <a:lnTo>
                    <a:pt x="250" y="652"/>
                  </a:lnTo>
                  <a:lnTo>
                    <a:pt x="270" y="673"/>
                  </a:lnTo>
                  <a:lnTo>
                    <a:pt x="351" y="607"/>
                  </a:lnTo>
                  <a:lnTo>
                    <a:pt x="394" y="630"/>
                  </a:lnTo>
                  <a:lnTo>
                    <a:pt x="432" y="680"/>
                  </a:lnTo>
                  <a:lnTo>
                    <a:pt x="460" y="673"/>
                  </a:lnTo>
                  <a:lnTo>
                    <a:pt x="496" y="652"/>
                  </a:lnTo>
                  <a:lnTo>
                    <a:pt x="549" y="655"/>
                  </a:lnTo>
                  <a:lnTo>
                    <a:pt x="570" y="623"/>
                  </a:lnTo>
                  <a:lnTo>
                    <a:pt x="555" y="512"/>
                  </a:lnTo>
                  <a:lnTo>
                    <a:pt x="558" y="351"/>
                  </a:lnTo>
                  <a:lnTo>
                    <a:pt x="530" y="199"/>
                  </a:lnTo>
                  <a:lnTo>
                    <a:pt x="454" y="69"/>
                  </a:lnTo>
                  <a:lnTo>
                    <a:pt x="351" y="0"/>
                  </a:lnTo>
                  <a:lnTo>
                    <a:pt x="419" y="62"/>
                  </a:lnTo>
                  <a:lnTo>
                    <a:pt x="317" y="40"/>
                  </a:lnTo>
                  <a:lnTo>
                    <a:pt x="394" y="89"/>
                  </a:lnTo>
                  <a:lnTo>
                    <a:pt x="250" y="83"/>
                  </a:lnTo>
                  <a:lnTo>
                    <a:pt x="324" y="101"/>
                  </a:lnTo>
                  <a:lnTo>
                    <a:pt x="246" y="104"/>
                  </a:lnTo>
                  <a:lnTo>
                    <a:pt x="224" y="118"/>
                  </a:lnTo>
                  <a:lnTo>
                    <a:pt x="252" y="127"/>
                  </a:lnTo>
                  <a:lnTo>
                    <a:pt x="155" y="147"/>
                  </a:lnTo>
                  <a:lnTo>
                    <a:pt x="224" y="186"/>
                  </a:lnTo>
                  <a:lnTo>
                    <a:pt x="124" y="211"/>
                  </a:lnTo>
                  <a:lnTo>
                    <a:pt x="142" y="237"/>
                  </a:lnTo>
                  <a:lnTo>
                    <a:pt x="80" y="254"/>
                  </a:lnTo>
                  <a:lnTo>
                    <a:pt x="143" y="270"/>
                  </a:lnTo>
                  <a:lnTo>
                    <a:pt x="226" y="270"/>
                  </a:lnTo>
                  <a:lnTo>
                    <a:pt x="113" y="316"/>
                  </a:lnTo>
                  <a:lnTo>
                    <a:pt x="0" y="311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64" name="Freeform 1122"/>
            <p:cNvSpPr>
              <a:spLocks/>
            </p:cNvSpPr>
            <p:nvPr/>
          </p:nvSpPr>
          <p:spPr bwMode="auto">
            <a:xfrm>
              <a:off x="5987" y="3207"/>
              <a:ext cx="46" cy="34"/>
            </a:xfrm>
            <a:custGeom>
              <a:avLst/>
              <a:gdLst>
                <a:gd name="T0" fmla="*/ 0 w 46"/>
                <a:gd name="T1" fmla="*/ 33 h 34"/>
                <a:gd name="T2" fmla="*/ 0 w 46"/>
                <a:gd name="T3" fmla="*/ 33 h 34"/>
                <a:gd name="T4" fmla="*/ 9 w 46"/>
                <a:gd name="T5" fmla="*/ 8 h 34"/>
                <a:gd name="T6" fmla="*/ 31 w 46"/>
                <a:gd name="T7" fmla="*/ 0 h 34"/>
                <a:gd name="T8" fmla="*/ 45 w 46"/>
                <a:gd name="T9" fmla="*/ 5 h 34"/>
                <a:gd name="T10" fmla="*/ 18 w 46"/>
                <a:gd name="T11" fmla="*/ 17 h 34"/>
                <a:gd name="T12" fmla="*/ 0 w 46"/>
                <a:gd name="T13" fmla="*/ 33 h 34"/>
                <a:gd name="T14" fmla="*/ 0 w 46"/>
                <a:gd name="T15" fmla="*/ 33 h 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6"/>
                <a:gd name="T25" fmla="*/ 0 h 34"/>
                <a:gd name="T26" fmla="*/ 46 w 46"/>
                <a:gd name="T27" fmla="*/ 34 h 3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6" h="34">
                  <a:moveTo>
                    <a:pt x="0" y="33"/>
                  </a:moveTo>
                  <a:lnTo>
                    <a:pt x="0" y="33"/>
                  </a:lnTo>
                  <a:lnTo>
                    <a:pt x="9" y="8"/>
                  </a:lnTo>
                  <a:lnTo>
                    <a:pt x="31" y="0"/>
                  </a:lnTo>
                  <a:lnTo>
                    <a:pt x="45" y="5"/>
                  </a:lnTo>
                  <a:lnTo>
                    <a:pt x="18" y="17"/>
                  </a:lnTo>
                  <a:lnTo>
                    <a:pt x="0" y="33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65" name="Freeform 1123"/>
            <p:cNvSpPr>
              <a:spLocks/>
            </p:cNvSpPr>
            <p:nvPr/>
          </p:nvSpPr>
          <p:spPr bwMode="auto">
            <a:xfrm>
              <a:off x="5967" y="3252"/>
              <a:ext cx="66" cy="91"/>
            </a:xfrm>
            <a:custGeom>
              <a:avLst/>
              <a:gdLst>
                <a:gd name="T0" fmla="*/ 19 w 66"/>
                <a:gd name="T1" fmla="*/ 0 h 91"/>
                <a:gd name="T2" fmla="*/ 19 w 66"/>
                <a:gd name="T3" fmla="*/ 0 h 91"/>
                <a:gd name="T4" fmla="*/ 0 w 66"/>
                <a:gd name="T5" fmla="*/ 1 h 91"/>
                <a:gd name="T6" fmla="*/ 30 w 66"/>
                <a:gd name="T7" fmla="*/ 30 h 91"/>
                <a:gd name="T8" fmla="*/ 30 w 66"/>
                <a:gd name="T9" fmla="*/ 47 h 91"/>
                <a:gd name="T10" fmla="*/ 23 w 66"/>
                <a:gd name="T11" fmla="*/ 90 h 91"/>
                <a:gd name="T12" fmla="*/ 37 w 66"/>
                <a:gd name="T13" fmla="*/ 58 h 91"/>
                <a:gd name="T14" fmla="*/ 65 w 66"/>
                <a:gd name="T15" fmla="*/ 44 h 91"/>
                <a:gd name="T16" fmla="*/ 65 w 66"/>
                <a:gd name="T17" fmla="*/ 18 h 91"/>
                <a:gd name="T18" fmla="*/ 19 w 66"/>
                <a:gd name="T19" fmla="*/ 0 h 91"/>
                <a:gd name="T20" fmla="*/ 19 w 66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6"/>
                <a:gd name="T34" fmla="*/ 0 h 91"/>
                <a:gd name="T35" fmla="*/ 66 w 66"/>
                <a:gd name="T36" fmla="*/ 91 h 9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6" h="91">
                  <a:moveTo>
                    <a:pt x="19" y="0"/>
                  </a:moveTo>
                  <a:lnTo>
                    <a:pt x="19" y="0"/>
                  </a:lnTo>
                  <a:lnTo>
                    <a:pt x="0" y="1"/>
                  </a:lnTo>
                  <a:lnTo>
                    <a:pt x="30" y="30"/>
                  </a:lnTo>
                  <a:lnTo>
                    <a:pt x="30" y="47"/>
                  </a:lnTo>
                  <a:lnTo>
                    <a:pt x="23" y="90"/>
                  </a:lnTo>
                  <a:lnTo>
                    <a:pt x="37" y="58"/>
                  </a:lnTo>
                  <a:lnTo>
                    <a:pt x="65" y="44"/>
                  </a:lnTo>
                  <a:lnTo>
                    <a:pt x="65" y="18"/>
                  </a:lnTo>
                  <a:lnTo>
                    <a:pt x="19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66" name="Freeform 1124"/>
            <p:cNvSpPr>
              <a:spLocks/>
            </p:cNvSpPr>
            <p:nvPr/>
          </p:nvSpPr>
          <p:spPr bwMode="auto">
            <a:xfrm>
              <a:off x="6036" y="3227"/>
              <a:ext cx="21" cy="44"/>
            </a:xfrm>
            <a:custGeom>
              <a:avLst/>
              <a:gdLst>
                <a:gd name="T0" fmla="*/ 0 w 21"/>
                <a:gd name="T1" fmla="*/ 0 h 44"/>
                <a:gd name="T2" fmla="*/ 0 w 21"/>
                <a:gd name="T3" fmla="*/ 0 h 44"/>
                <a:gd name="T4" fmla="*/ 20 w 21"/>
                <a:gd name="T5" fmla="*/ 43 h 44"/>
                <a:gd name="T6" fmla="*/ 20 w 21"/>
                <a:gd name="T7" fmla="*/ 33 h 44"/>
                <a:gd name="T8" fmla="*/ 6 w 21"/>
                <a:gd name="T9" fmla="*/ 0 h 44"/>
                <a:gd name="T10" fmla="*/ 0 w 21"/>
                <a:gd name="T11" fmla="*/ 0 h 44"/>
                <a:gd name="T12" fmla="*/ 0 w 21"/>
                <a:gd name="T13" fmla="*/ 0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44"/>
                <a:gd name="T23" fmla="*/ 21 w 21"/>
                <a:gd name="T24" fmla="*/ 44 h 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44">
                  <a:moveTo>
                    <a:pt x="0" y="0"/>
                  </a:moveTo>
                  <a:lnTo>
                    <a:pt x="0" y="0"/>
                  </a:lnTo>
                  <a:lnTo>
                    <a:pt x="20" y="43"/>
                  </a:lnTo>
                  <a:lnTo>
                    <a:pt x="20" y="33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67" name="Freeform 1125"/>
            <p:cNvSpPr>
              <a:spLocks/>
            </p:cNvSpPr>
            <p:nvPr/>
          </p:nvSpPr>
          <p:spPr bwMode="auto">
            <a:xfrm>
              <a:off x="6008" y="3319"/>
              <a:ext cx="46" cy="46"/>
            </a:xfrm>
            <a:custGeom>
              <a:avLst/>
              <a:gdLst>
                <a:gd name="T0" fmla="*/ 45 w 46"/>
                <a:gd name="T1" fmla="*/ 0 h 46"/>
                <a:gd name="T2" fmla="*/ 45 w 46"/>
                <a:gd name="T3" fmla="*/ 0 h 46"/>
                <a:gd name="T4" fmla="*/ 0 w 46"/>
                <a:gd name="T5" fmla="*/ 45 h 46"/>
                <a:gd name="T6" fmla="*/ 20 w 46"/>
                <a:gd name="T7" fmla="*/ 12 h 46"/>
                <a:gd name="T8" fmla="*/ 45 w 46"/>
                <a:gd name="T9" fmla="*/ 0 h 46"/>
                <a:gd name="T10" fmla="*/ 45 w 46"/>
                <a:gd name="T11" fmla="*/ 0 h 4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6"/>
                <a:gd name="T19" fmla="*/ 0 h 46"/>
                <a:gd name="T20" fmla="*/ 46 w 46"/>
                <a:gd name="T21" fmla="*/ 46 h 4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6" h="46">
                  <a:moveTo>
                    <a:pt x="45" y="0"/>
                  </a:moveTo>
                  <a:lnTo>
                    <a:pt x="45" y="0"/>
                  </a:lnTo>
                  <a:lnTo>
                    <a:pt x="0" y="45"/>
                  </a:lnTo>
                  <a:lnTo>
                    <a:pt x="20" y="12"/>
                  </a:lnTo>
                  <a:lnTo>
                    <a:pt x="45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68" name="Freeform 1126"/>
            <p:cNvSpPr>
              <a:spLocks/>
            </p:cNvSpPr>
            <p:nvPr/>
          </p:nvSpPr>
          <p:spPr bwMode="auto">
            <a:xfrm>
              <a:off x="5594" y="3202"/>
              <a:ext cx="139" cy="213"/>
            </a:xfrm>
            <a:custGeom>
              <a:avLst/>
              <a:gdLst>
                <a:gd name="T0" fmla="*/ 8 w 139"/>
                <a:gd name="T1" fmla="*/ 0 h 213"/>
                <a:gd name="T2" fmla="*/ 8 w 139"/>
                <a:gd name="T3" fmla="*/ 0 h 213"/>
                <a:gd name="T4" fmla="*/ 13 w 139"/>
                <a:gd name="T5" fmla="*/ 22 h 213"/>
                <a:gd name="T6" fmla="*/ 32 w 139"/>
                <a:gd name="T7" fmla="*/ 42 h 213"/>
                <a:gd name="T8" fmla="*/ 82 w 139"/>
                <a:gd name="T9" fmla="*/ 50 h 213"/>
                <a:gd name="T10" fmla="*/ 112 w 139"/>
                <a:gd name="T11" fmla="*/ 73 h 213"/>
                <a:gd name="T12" fmla="*/ 79 w 139"/>
                <a:gd name="T13" fmla="*/ 68 h 213"/>
                <a:gd name="T14" fmla="*/ 102 w 139"/>
                <a:gd name="T15" fmla="*/ 97 h 213"/>
                <a:gd name="T16" fmla="*/ 138 w 139"/>
                <a:gd name="T17" fmla="*/ 97 h 213"/>
                <a:gd name="T18" fmla="*/ 124 w 139"/>
                <a:gd name="T19" fmla="*/ 104 h 213"/>
                <a:gd name="T20" fmla="*/ 87 w 139"/>
                <a:gd name="T21" fmla="*/ 104 h 213"/>
                <a:gd name="T22" fmla="*/ 87 w 139"/>
                <a:gd name="T23" fmla="*/ 90 h 213"/>
                <a:gd name="T24" fmla="*/ 69 w 139"/>
                <a:gd name="T25" fmla="*/ 68 h 213"/>
                <a:gd name="T26" fmla="*/ 45 w 139"/>
                <a:gd name="T27" fmla="*/ 65 h 213"/>
                <a:gd name="T28" fmla="*/ 30 w 139"/>
                <a:gd name="T29" fmla="*/ 56 h 213"/>
                <a:gd name="T30" fmla="*/ 0 w 139"/>
                <a:gd name="T31" fmla="*/ 212 h 213"/>
                <a:gd name="T32" fmla="*/ 28 w 139"/>
                <a:gd name="T33" fmla="*/ 46 h 213"/>
                <a:gd name="T34" fmla="*/ 8 w 139"/>
                <a:gd name="T35" fmla="*/ 22 h 213"/>
                <a:gd name="T36" fmla="*/ 8 w 139"/>
                <a:gd name="T37" fmla="*/ 0 h 213"/>
                <a:gd name="T38" fmla="*/ 8 w 139"/>
                <a:gd name="T39" fmla="*/ 0 h 21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39"/>
                <a:gd name="T61" fmla="*/ 0 h 213"/>
                <a:gd name="T62" fmla="*/ 139 w 139"/>
                <a:gd name="T63" fmla="*/ 213 h 21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39" h="213">
                  <a:moveTo>
                    <a:pt x="8" y="0"/>
                  </a:moveTo>
                  <a:lnTo>
                    <a:pt x="8" y="0"/>
                  </a:lnTo>
                  <a:lnTo>
                    <a:pt x="13" y="22"/>
                  </a:lnTo>
                  <a:lnTo>
                    <a:pt x="32" y="42"/>
                  </a:lnTo>
                  <a:lnTo>
                    <a:pt x="82" y="50"/>
                  </a:lnTo>
                  <a:lnTo>
                    <a:pt x="112" y="73"/>
                  </a:lnTo>
                  <a:lnTo>
                    <a:pt x="79" y="68"/>
                  </a:lnTo>
                  <a:lnTo>
                    <a:pt x="102" y="97"/>
                  </a:lnTo>
                  <a:lnTo>
                    <a:pt x="138" y="97"/>
                  </a:lnTo>
                  <a:lnTo>
                    <a:pt x="124" y="104"/>
                  </a:lnTo>
                  <a:lnTo>
                    <a:pt x="87" y="104"/>
                  </a:lnTo>
                  <a:lnTo>
                    <a:pt x="87" y="90"/>
                  </a:lnTo>
                  <a:lnTo>
                    <a:pt x="69" y="68"/>
                  </a:lnTo>
                  <a:lnTo>
                    <a:pt x="45" y="65"/>
                  </a:lnTo>
                  <a:lnTo>
                    <a:pt x="30" y="56"/>
                  </a:lnTo>
                  <a:lnTo>
                    <a:pt x="0" y="212"/>
                  </a:lnTo>
                  <a:lnTo>
                    <a:pt x="28" y="46"/>
                  </a:lnTo>
                  <a:lnTo>
                    <a:pt x="8" y="22"/>
                  </a:lnTo>
                  <a:lnTo>
                    <a:pt x="8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69" name="Freeform 1127"/>
            <p:cNvSpPr>
              <a:spLocks/>
            </p:cNvSpPr>
            <p:nvPr/>
          </p:nvSpPr>
          <p:spPr bwMode="auto">
            <a:xfrm>
              <a:off x="5594" y="3410"/>
              <a:ext cx="147" cy="89"/>
            </a:xfrm>
            <a:custGeom>
              <a:avLst/>
              <a:gdLst>
                <a:gd name="T0" fmla="*/ 2 w 147"/>
                <a:gd name="T1" fmla="*/ 0 h 89"/>
                <a:gd name="T2" fmla="*/ 2 w 147"/>
                <a:gd name="T3" fmla="*/ 0 h 89"/>
                <a:gd name="T4" fmla="*/ 20 w 147"/>
                <a:gd name="T5" fmla="*/ 12 h 89"/>
                <a:gd name="T6" fmla="*/ 45 w 147"/>
                <a:gd name="T7" fmla="*/ 12 h 89"/>
                <a:gd name="T8" fmla="*/ 74 w 147"/>
                <a:gd name="T9" fmla="*/ 6 h 89"/>
                <a:gd name="T10" fmla="*/ 110 w 147"/>
                <a:gd name="T11" fmla="*/ 6 h 89"/>
                <a:gd name="T12" fmla="*/ 90 w 147"/>
                <a:gd name="T13" fmla="*/ 19 h 89"/>
                <a:gd name="T14" fmla="*/ 100 w 147"/>
                <a:gd name="T15" fmla="*/ 42 h 89"/>
                <a:gd name="T16" fmla="*/ 104 w 147"/>
                <a:gd name="T17" fmla="*/ 68 h 89"/>
                <a:gd name="T18" fmla="*/ 122 w 147"/>
                <a:gd name="T19" fmla="*/ 84 h 89"/>
                <a:gd name="T20" fmla="*/ 146 w 147"/>
                <a:gd name="T21" fmla="*/ 88 h 89"/>
                <a:gd name="T22" fmla="*/ 110 w 147"/>
                <a:gd name="T23" fmla="*/ 88 h 89"/>
                <a:gd name="T24" fmla="*/ 92 w 147"/>
                <a:gd name="T25" fmla="*/ 71 h 89"/>
                <a:gd name="T26" fmla="*/ 92 w 147"/>
                <a:gd name="T27" fmla="*/ 48 h 89"/>
                <a:gd name="T28" fmla="*/ 74 w 147"/>
                <a:gd name="T29" fmla="*/ 15 h 89"/>
                <a:gd name="T30" fmla="*/ 15 w 147"/>
                <a:gd name="T31" fmla="*/ 15 h 89"/>
                <a:gd name="T32" fmla="*/ 0 w 147"/>
                <a:gd name="T33" fmla="*/ 4 h 89"/>
                <a:gd name="T34" fmla="*/ 2 w 147"/>
                <a:gd name="T35" fmla="*/ 0 h 89"/>
                <a:gd name="T36" fmla="*/ 2 w 147"/>
                <a:gd name="T37" fmla="*/ 0 h 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7"/>
                <a:gd name="T58" fmla="*/ 0 h 89"/>
                <a:gd name="T59" fmla="*/ 147 w 147"/>
                <a:gd name="T60" fmla="*/ 89 h 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7" h="89">
                  <a:moveTo>
                    <a:pt x="2" y="0"/>
                  </a:moveTo>
                  <a:lnTo>
                    <a:pt x="2" y="0"/>
                  </a:lnTo>
                  <a:lnTo>
                    <a:pt x="20" y="12"/>
                  </a:lnTo>
                  <a:lnTo>
                    <a:pt x="45" y="12"/>
                  </a:lnTo>
                  <a:lnTo>
                    <a:pt x="74" y="6"/>
                  </a:lnTo>
                  <a:lnTo>
                    <a:pt x="110" y="6"/>
                  </a:lnTo>
                  <a:lnTo>
                    <a:pt x="90" y="19"/>
                  </a:lnTo>
                  <a:lnTo>
                    <a:pt x="100" y="42"/>
                  </a:lnTo>
                  <a:lnTo>
                    <a:pt x="104" y="68"/>
                  </a:lnTo>
                  <a:lnTo>
                    <a:pt x="122" y="84"/>
                  </a:lnTo>
                  <a:lnTo>
                    <a:pt x="146" y="88"/>
                  </a:lnTo>
                  <a:lnTo>
                    <a:pt x="110" y="88"/>
                  </a:lnTo>
                  <a:lnTo>
                    <a:pt x="92" y="71"/>
                  </a:lnTo>
                  <a:lnTo>
                    <a:pt x="92" y="48"/>
                  </a:lnTo>
                  <a:lnTo>
                    <a:pt x="74" y="15"/>
                  </a:lnTo>
                  <a:lnTo>
                    <a:pt x="15" y="15"/>
                  </a:lnTo>
                  <a:lnTo>
                    <a:pt x="0" y="4"/>
                  </a:lnTo>
                  <a:lnTo>
                    <a:pt x="2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70" name="Freeform 1128"/>
            <p:cNvSpPr>
              <a:spLocks/>
            </p:cNvSpPr>
            <p:nvPr/>
          </p:nvSpPr>
          <p:spPr bwMode="auto">
            <a:xfrm>
              <a:off x="5727" y="3414"/>
              <a:ext cx="428" cy="239"/>
            </a:xfrm>
            <a:custGeom>
              <a:avLst/>
              <a:gdLst>
                <a:gd name="T0" fmla="*/ 0 w 428"/>
                <a:gd name="T1" fmla="*/ 118 h 239"/>
                <a:gd name="T2" fmla="*/ 0 w 428"/>
                <a:gd name="T3" fmla="*/ 118 h 239"/>
                <a:gd name="T4" fmla="*/ 8 w 428"/>
                <a:gd name="T5" fmla="*/ 129 h 239"/>
                <a:gd name="T6" fmla="*/ 18 w 428"/>
                <a:gd name="T7" fmla="*/ 129 h 239"/>
                <a:gd name="T8" fmla="*/ 23 w 428"/>
                <a:gd name="T9" fmla="*/ 138 h 239"/>
                <a:gd name="T10" fmla="*/ 23 w 428"/>
                <a:gd name="T11" fmla="*/ 184 h 239"/>
                <a:gd name="T12" fmla="*/ 41 w 428"/>
                <a:gd name="T13" fmla="*/ 206 h 239"/>
                <a:gd name="T14" fmla="*/ 61 w 428"/>
                <a:gd name="T15" fmla="*/ 212 h 239"/>
                <a:gd name="T16" fmla="*/ 90 w 428"/>
                <a:gd name="T17" fmla="*/ 212 h 239"/>
                <a:gd name="T18" fmla="*/ 116 w 428"/>
                <a:gd name="T19" fmla="*/ 200 h 239"/>
                <a:gd name="T20" fmla="*/ 135 w 428"/>
                <a:gd name="T21" fmla="*/ 187 h 239"/>
                <a:gd name="T22" fmla="*/ 155 w 428"/>
                <a:gd name="T23" fmla="*/ 187 h 239"/>
                <a:gd name="T24" fmla="*/ 186 w 428"/>
                <a:gd name="T25" fmla="*/ 212 h 239"/>
                <a:gd name="T26" fmla="*/ 227 w 428"/>
                <a:gd name="T27" fmla="*/ 228 h 239"/>
                <a:gd name="T28" fmla="*/ 238 w 428"/>
                <a:gd name="T29" fmla="*/ 238 h 239"/>
                <a:gd name="T30" fmla="*/ 269 w 428"/>
                <a:gd name="T31" fmla="*/ 174 h 239"/>
                <a:gd name="T32" fmla="*/ 285 w 428"/>
                <a:gd name="T33" fmla="*/ 148 h 239"/>
                <a:gd name="T34" fmla="*/ 345 w 428"/>
                <a:gd name="T35" fmla="*/ 100 h 239"/>
                <a:gd name="T36" fmla="*/ 427 w 428"/>
                <a:gd name="T37" fmla="*/ 11 h 239"/>
                <a:gd name="T38" fmla="*/ 338 w 428"/>
                <a:gd name="T39" fmla="*/ 100 h 239"/>
                <a:gd name="T40" fmla="*/ 273 w 428"/>
                <a:gd name="T41" fmla="*/ 145 h 239"/>
                <a:gd name="T42" fmla="*/ 248 w 428"/>
                <a:gd name="T43" fmla="*/ 174 h 239"/>
                <a:gd name="T44" fmla="*/ 235 w 428"/>
                <a:gd name="T45" fmla="*/ 171 h 239"/>
                <a:gd name="T46" fmla="*/ 214 w 428"/>
                <a:gd name="T47" fmla="*/ 176 h 239"/>
                <a:gd name="T48" fmla="*/ 244 w 428"/>
                <a:gd name="T49" fmla="*/ 0 h 239"/>
                <a:gd name="T50" fmla="*/ 225 w 428"/>
                <a:gd name="T51" fmla="*/ 48 h 239"/>
                <a:gd name="T52" fmla="*/ 151 w 428"/>
                <a:gd name="T53" fmla="*/ 109 h 239"/>
                <a:gd name="T54" fmla="*/ 151 w 428"/>
                <a:gd name="T55" fmla="*/ 157 h 239"/>
                <a:gd name="T56" fmla="*/ 121 w 428"/>
                <a:gd name="T57" fmla="*/ 180 h 239"/>
                <a:gd name="T58" fmla="*/ 106 w 428"/>
                <a:gd name="T59" fmla="*/ 126 h 239"/>
                <a:gd name="T60" fmla="*/ 106 w 428"/>
                <a:gd name="T61" fmla="*/ 157 h 239"/>
                <a:gd name="T62" fmla="*/ 61 w 428"/>
                <a:gd name="T63" fmla="*/ 194 h 239"/>
                <a:gd name="T64" fmla="*/ 36 w 428"/>
                <a:gd name="T65" fmla="*/ 180 h 239"/>
                <a:gd name="T66" fmla="*/ 29 w 428"/>
                <a:gd name="T67" fmla="*/ 129 h 239"/>
                <a:gd name="T68" fmla="*/ 18 w 428"/>
                <a:gd name="T69" fmla="*/ 118 h 239"/>
                <a:gd name="T70" fmla="*/ 0 w 428"/>
                <a:gd name="T71" fmla="*/ 118 h 239"/>
                <a:gd name="T72" fmla="*/ 0 w 428"/>
                <a:gd name="T73" fmla="*/ 118 h 23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428"/>
                <a:gd name="T112" fmla="*/ 0 h 239"/>
                <a:gd name="T113" fmla="*/ 428 w 428"/>
                <a:gd name="T114" fmla="*/ 239 h 23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428" h="239">
                  <a:moveTo>
                    <a:pt x="0" y="118"/>
                  </a:moveTo>
                  <a:lnTo>
                    <a:pt x="0" y="118"/>
                  </a:lnTo>
                  <a:lnTo>
                    <a:pt x="8" y="129"/>
                  </a:lnTo>
                  <a:lnTo>
                    <a:pt x="18" y="129"/>
                  </a:lnTo>
                  <a:lnTo>
                    <a:pt x="23" y="138"/>
                  </a:lnTo>
                  <a:lnTo>
                    <a:pt x="23" y="184"/>
                  </a:lnTo>
                  <a:lnTo>
                    <a:pt x="41" y="206"/>
                  </a:lnTo>
                  <a:lnTo>
                    <a:pt x="61" y="212"/>
                  </a:lnTo>
                  <a:lnTo>
                    <a:pt x="90" y="212"/>
                  </a:lnTo>
                  <a:lnTo>
                    <a:pt x="116" y="200"/>
                  </a:lnTo>
                  <a:lnTo>
                    <a:pt x="135" y="187"/>
                  </a:lnTo>
                  <a:lnTo>
                    <a:pt x="155" y="187"/>
                  </a:lnTo>
                  <a:lnTo>
                    <a:pt x="186" y="212"/>
                  </a:lnTo>
                  <a:lnTo>
                    <a:pt x="227" y="228"/>
                  </a:lnTo>
                  <a:lnTo>
                    <a:pt x="238" y="238"/>
                  </a:lnTo>
                  <a:lnTo>
                    <a:pt x="269" y="174"/>
                  </a:lnTo>
                  <a:lnTo>
                    <a:pt x="285" y="148"/>
                  </a:lnTo>
                  <a:lnTo>
                    <a:pt x="345" y="100"/>
                  </a:lnTo>
                  <a:lnTo>
                    <a:pt x="427" y="11"/>
                  </a:lnTo>
                  <a:lnTo>
                    <a:pt x="338" y="100"/>
                  </a:lnTo>
                  <a:lnTo>
                    <a:pt x="273" y="145"/>
                  </a:lnTo>
                  <a:lnTo>
                    <a:pt x="248" y="174"/>
                  </a:lnTo>
                  <a:lnTo>
                    <a:pt x="235" y="171"/>
                  </a:lnTo>
                  <a:lnTo>
                    <a:pt x="214" y="176"/>
                  </a:lnTo>
                  <a:lnTo>
                    <a:pt x="244" y="0"/>
                  </a:lnTo>
                  <a:lnTo>
                    <a:pt x="225" y="48"/>
                  </a:lnTo>
                  <a:lnTo>
                    <a:pt x="151" y="109"/>
                  </a:lnTo>
                  <a:lnTo>
                    <a:pt x="151" y="157"/>
                  </a:lnTo>
                  <a:lnTo>
                    <a:pt x="121" y="180"/>
                  </a:lnTo>
                  <a:lnTo>
                    <a:pt x="106" y="126"/>
                  </a:lnTo>
                  <a:lnTo>
                    <a:pt x="106" y="157"/>
                  </a:lnTo>
                  <a:lnTo>
                    <a:pt x="61" y="194"/>
                  </a:lnTo>
                  <a:lnTo>
                    <a:pt x="36" y="180"/>
                  </a:lnTo>
                  <a:lnTo>
                    <a:pt x="29" y="129"/>
                  </a:lnTo>
                  <a:lnTo>
                    <a:pt x="18" y="118"/>
                  </a:lnTo>
                  <a:lnTo>
                    <a:pt x="0" y="118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71" name="Freeform 1129"/>
            <p:cNvSpPr>
              <a:spLocks/>
            </p:cNvSpPr>
            <p:nvPr/>
          </p:nvSpPr>
          <p:spPr bwMode="auto">
            <a:xfrm>
              <a:off x="5795" y="3645"/>
              <a:ext cx="186" cy="469"/>
            </a:xfrm>
            <a:custGeom>
              <a:avLst/>
              <a:gdLst>
                <a:gd name="T0" fmla="*/ 163 w 186"/>
                <a:gd name="T1" fmla="*/ 101 h 469"/>
                <a:gd name="T2" fmla="*/ 163 w 186"/>
                <a:gd name="T3" fmla="*/ 101 h 469"/>
                <a:gd name="T4" fmla="*/ 148 w 186"/>
                <a:gd name="T5" fmla="*/ 121 h 469"/>
                <a:gd name="T6" fmla="*/ 113 w 186"/>
                <a:gd name="T7" fmla="*/ 139 h 469"/>
                <a:gd name="T8" fmla="*/ 119 w 186"/>
                <a:gd name="T9" fmla="*/ 177 h 469"/>
                <a:gd name="T10" fmla="*/ 117 w 186"/>
                <a:gd name="T11" fmla="*/ 221 h 469"/>
                <a:gd name="T12" fmla="*/ 82 w 186"/>
                <a:gd name="T13" fmla="*/ 317 h 469"/>
                <a:gd name="T14" fmla="*/ 48 w 186"/>
                <a:gd name="T15" fmla="*/ 410 h 469"/>
                <a:gd name="T16" fmla="*/ 7 w 186"/>
                <a:gd name="T17" fmla="*/ 453 h 469"/>
                <a:gd name="T18" fmla="*/ 0 w 186"/>
                <a:gd name="T19" fmla="*/ 468 h 469"/>
                <a:gd name="T20" fmla="*/ 28 w 186"/>
                <a:gd name="T21" fmla="*/ 354 h 469"/>
                <a:gd name="T22" fmla="*/ 90 w 186"/>
                <a:gd name="T23" fmla="*/ 165 h 469"/>
                <a:gd name="T24" fmla="*/ 32 w 186"/>
                <a:gd name="T25" fmla="*/ 357 h 469"/>
                <a:gd name="T26" fmla="*/ 19 w 186"/>
                <a:gd name="T27" fmla="*/ 435 h 469"/>
                <a:gd name="T28" fmla="*/ 38 w 186"/>
                <a:gd name="T29" fmla="*/ 404 h 469"/>
                <a:gd name="T30" fmla="*/ 107 w 186"/>
                <a:gd name="T31" fmla="*/ 198 h 469"/>
                <a:gd name="T32" fmla="*/ 103 w 186"/>
                <a:gd name="T33" fmla="*/ 139 h 469"/>
                <a:gd name="T34" fmla="*/ 94 w 186"/>
                <a:gd name="T35" fmla="*/ 151 h 469"/>
                <a:gd name="T36" fmla="*/ 103 w 186"/>
                <a:gd name="T37" fmla="*/ 133 h 469"/>
                <a:gd name="T38" fmla="*/ 109 w 186"/>
                <a:gd name="T39" fmla="*/ 121 h 469"/>
                <a:gd name="T40" fmla="*/ 113 w 186"/>
                <a:gd name="T41" fmla="*/ 105 h 469"/>
                <a:gd name="T42" fmla="*/ 130 w 186"/>
                <a:gd name="T43" fmla="*/ 65 h 469"/>
                <a:gd name="T44" fmla="*/ 119 w 186"/>
                <a:gd name="T45" fmla="*/ 101 h 469"/>
                <a:gd name="T46" fmla="*/ 148 w 186"/>
                <a:gd name="T47" fmla="*/ 75 h 469"/>
                <a:gd name="T48" fmla="*/ 154 w 186"/>
                <a:gd name="T49" fmla="*/ 49 h 469"/>
                <a:gd name="T50" fmla="*/ 151 w 186"/>
                <a:gd name="T51" fmla="*/ 35 h 469"/>
                <a:gd name="T52" fmla="*/ 139 w 186"/>
                <a:gd name="T53" fmla="*/ 51 h 469"/>
                <a:gd name="T54" fmla="*/ 147 w 186"/>
                <a:gd name="T55" fmla="*/ 25 h 469"/>
                <a:gd name="T56" fmla="*/ 163 w 186"/>
                <a:gd name="T57" fmla="*/ 0 h 469"/>
                <a:gd name="T58" fmla="*/ 170 w 186"/>
                <a:gd name="T59" fmla="*/ 10 h 469"/>
                <a:gd name="T60" fmla="*/ 161 w 186"/>
                <a:gd name="T61" fmla="*/ 37 h 469"/>
                <a:gd name="T62" fmla="*/ 163 w 186"/>
                <a:gd name="T63" fmla="*/ 65 h 469"/>
                <a:gd name="T64" fmla="*/ 177 w 186"/>
                <a:gd name="T65" fmla="*/ 106 h 469"/>
                <a:gd name="T66" fmla="*/ 185 w 186"/>
                <a:gd name="T67" fmla="*/ 210 h 469"/>
                <a:gd name="T68" fmla="*/ 173 w 186"/>
                <a:gd name="T69" fmla="*/ 121 h 469"/>
                <a:gd name="T70" fmla="*/ 170 w 186"/>
                <a:gd name="T71" fmla="*/ 105 h 469"/>
                <a:gd name="T72" fmla="*/ 163 w 186"/>
                <a:gd name="T73" fmla="*/ 101 h 469"/>
                <a:gd name="T74" fmla="*/ 163 w 186"/>
                <a:gd name="T75" fmla="*/ 101 h 46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86"/>
                <a:gd name="T115" fmla="*/ 0 h 469"/>
                <a:gd name="T116" fmla="*/ 186 w 186"/>
                <a:gd name="T117" fmla="*/ 469 h 46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86" h="469">
                  <a:moveTo>
                    <a:pt x="163" y="101"/>
                  </a:moveTo>
                  <a:lnTo>
                    <a:pt x="163" y="101"/>
                  </a:lnTo>
                  <a:lnTo>
                    <a:pt x="148" y="121"/>
                  </a:lnTo>
                  <a:lnTo>
                    <a:pt x="113" y="139"/>
                  </a:lnTo>
                  <a:lnTo>
                    <a:pt x="119" y="177"/>
                  </a:lnTo>
                  <a:lnTo>
                    <a:pt x="117" y="221"/>
                  </a:lnTo>
                  <a:lnTo>
                    <a:pt x="82" y="317"/>
                  </a:lnTo>
                  <a:lnTo>
                    <a:pt x="48" y="410"/>
                  </a:lnTo>
                  <a:lnTo>
                    <a:pt x="7" y="453"/>
                  </a:lnTo>
                  <a:lnTo>
                    <a:pt x="0" y="468"/>
                  </a:lnTo>
                  <a:lnTo>
                    <a:pt x="28" y="354"/>
                  </a:lnTo>
                  <a:lnTo>
                    <a:pt x="90" y="165"/>
                  </a:lnTo>
                  <a:lnTo>
                    <a:pt x="32" y="357"/>
                  </a:lnTo>
                  <a:lnTo>
                    <a:pt x="19" y="435"/>
                  </a:lnTo>
                  <a:lnTo>
                    <a:pt x="38" y="404"/>
                  </a:lnTo>
                  <a:lnTo>
                    <a:pt x="107" y="198"/>
                  </a:lnTo>
                  <a:lnTo>
                    <a:pt x="103" y="139"/>
                  </a:lnTo>
                  <a:lnTo>
                    <a:pt x="94" y="151"/>
                  </a:lnTo>
                  <a:lnTo>
                    <a:pt x="103" y="133"/>
                  </a:lnTo>
                  <a:lnTo>
                    <a:pt x="109" y="121"/>
                  </a:lnTo>
                  <a:lnTo>
                    <a:pt x="113" y="105"/>
                  </a:lnTo>
                  <a:lnTo>
                    <a:pt x="130" y="65"/>
                  </a:lnTo>
                  <a:lnTo>
                    <a:pt x="119" y="101"/>
                  </a:lnTo>
                  <a:lnTo>
                    <a:pt x="148" y="75"/>
                  </a:lnTo>
                  <a:lnTo>
                    <a:pt x="154" y="49"/>
                  </a:lnTo>
                  <a:lnTo>
                    <a:pt x="151" y="35"/>
                  </a:lnTo>
                  <a:lnTo>
                    <a:pt x="139" y="51"/>
                  </a:lnTo>
                  <a:lnTo>
                    <a:pt x="147" y="25"/>
                  </a:lnTo>
                  <a:lnTo>
                    <a:pt x="163" y="0"/>
                  </a:lnTo>
                  <a:lnTo>
                    <a:pt x="170" y="10"/>
                  </a:lnTo>
                  <a:lnTo>
                    <a:pt x="161" y="37"/>
                  </a:lnTo>
                  <a:lnTo>
                    <a:pt x="163" y="65"/>
                  </a:lnTo>
                  <a:lnTo>
                    <a:pt x="177" y="106"/>
                  </a:lnTo>
                  <a:lnTo>
                    <a:pt x="185" y="210"/>
                  </a:lnTo>
                  <a:lnTo>
                    <a:pt x="173" y="121"/>
                  </a:lnTo>
                  <a:lnTo>
                    <a:pt x="170" y="105"/>
                  </a:lnTo>
                  <a:lnTo>
                    <a:pt x="163" y="101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72" name="Freeform 1130"/>
            <p:cNvSpPr>
              <a:spLocks/>
            </p:cNvSpPr>
            <p:nvPr/>
          </p:nvSpPr>
          <p:spPr bwMode="auto">
            <a:xfrm>
              <a:off x="5851" y="3393"/>
              <a:ext cx="407" cy="657"/>
            </a:xfrm>
            <a:custGeom>
              <a:avLst/>
              <a:gdLst>
                <a:gd name="T0" fmla="*/ 0 w 407"/>
                <a:gd name="T1" fmla="*/ 656 h 657"/>
                <a:gd name="T2" fmla="*/ 0 w 407"/>
                <a:gd name="T3" fmla="*/ 656 h 657"/>
                <a:gd name="T4" fmla="*/ 57 w 407"/>
                <a:gd name="T5" fmla="*/ 598 h 657"/>
                <a:gd name="T6" fmla="*/ 166 w 407"/>
                <a:gd name="T7" fmla="*/ 443 h 657"/>
                <a:gd name="T8" fmla="*/ 258 w 407"/>
                <a:gd name="T9" fmla="*/ 279 h 657"/>
                <a:gd name="T10" fmla="*/ 351 w 407"/>
                <a:gd name="T11" fmla="*/ 80 h 657"/>
                <a:gd name="T12" fmla="*/ 406 w 407"/>
                <a:gd name="T13" fmla="*/ 0 h 657"/>
                <a:gd name="T14" fmla="*/ 379 w 407"/>
                <a:gd name="T15" fmla="*/ 0 h 657"/>
                <a:gd name="T16" fmla="*/ 323 w 407"/>
                <a:gd name="T17" fmla="*/ 69 h 657"/>
                <a:gd name="T18" fmla="*/ 251 w 407"/>
                <a:gd name="T19" fmla="*/ 192 h 657"/>
                <a:gd name="T20" fmla="*/ 166 w 407"/>
                <a:gd name="T21" fmla="*/ 366 h 657"/>
                <a:gd name="T22" fmla="*/ 260 w 407"/>
                <a:gd name="T23" fmla="*/ 183 h 657"/>
                <a:gd name="T24" fmla="*/ 327 w 407"/>
                <a:gd name="T25" fmla="*/ 71 h 657"/>
                <a:gd name="T26" fmla="*/ 379 w 407"/>
                <a:gd name="T27" fmla="*/ 11 h 657"/>
                <a:gd name="T28" fmla="*/ 342 w 407"/>
                <a:gd name="T29" fmla="*/ 76 h 657"/>
                <a:gd name="T30" fmla="*/ 255 w 407"/>
                <a:gd name="T31" fmla="*/ 263 h 657"/>
                <a:gd name="T32" fmla="*/ 138 w 407"/>
                <a:gd name="T33" fmla="*/ 473 h 657"/>
                <a:gd name="T34" fmla="*/ 112 w 407"/>
                <a:gd name="T35" fmla="*/ 511 h 657"/>
                <a:gd name="T36" fmla="*/ 159 w 407"/>
                <a:gd name="T37" fmla="*/ 380 h 657"/>
                <a:gd name="T38" fmla="*/ 96 w 407"/>
                <a:gd name="T39" fmla="*/ 527 h 657"/>
                <a:gd name="T40" fmla="*/ 45 w 407"/>
                <a:gd name="T41" fmla="*/ 604 h 657"/>
                <a:gd name="T42" fmla="*/ 0 w 407"/>
                <a:gd name="T43" fmla="*/ 656 h 657"/>
                <a:gd name="T44" fmla="*/ 0 w 407"/>
                <a:gd name="T45" fmla="*/ 656 h 65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07"/>
                <a:gd name="T70" fmla="*/ 0 h 657"/>
                <a:gd name="T71" fmla="*/ 407 w 407"/>
                <a:gd name="T72" fmla="*/ 657 h 65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07" h="657">
                  <a:moveTo>
                    <a:pt x="0" y="656"/>
                  </a:moveTo>
                  <a:lnTo>
                    <a:pt x="0" y="656"/>
                  </a:lnTo>
                  <a:lnTo>
                    <a:pt x="57" y="598"/>
                  </a:lnTo>
                  <a:lnTo>
                    <a:pt x="166" y="443"/>
                  </a:lnTo>
                  <a:lnTo>
                    <a:pt x="258" y="279"/>
                  </a:lnTo>
                  <a:lnTo>
                    <a:pt x="351" y="80"/>
                  </a:lnTo>
                  <a:lnTo>
                    <a:pt x="406" y="0"/>
                  </a:lnTo>
                  <a:lnTo>
                    <a:pt x="379" y="0"/>
                  </a:lnTo>
                  <a:lnTo>
                    <a:pt x="323" y="69"/>
                  </a:lnTo>
                  <a:lnTo>
                    <a:pt x="251" y="192"/>
                  </a:lnTo>
                  <a:lnTo>
                    <a:pt x="166" y="366"/>
                  </a:lnTo>
                  <a:lnTo>
                    <a:pt x="260" y="183"/>
                  </a:lnTo>
                  <a:lnTo>
                    <a:pt x="327" y="71"/>
                  </a:lnTo>
                  <a:lnTo>
                    <a:pt x="379" y="11"/>
                  </a:lnTo>
                  <a:lnTo>
                    <a:pt x="342" y="76"/>
                  </a:lnTo>
                  <a:lnTo>
                    <a:pt x="255" y="263"/>
                  </a:lnTo>
                  <a:lnTo>
                    <a:pt x="138" y="473"/>
                  </a:lnTo>
                  <a:lnTo>
                    <a:pt x="112" y="511"/>
                  </a:lnTo>
                  <a:lnTo>
                    <a:pt x="159" y="380"/>
                  </a:lnTo>
                  <a:lnTo>
                    <a:pt x="96" y="527"/>
                  </a:lnTo>
                  <a:lnTo>
                    <a:pt x="45" y="604"/>
                  </a:lnTo>
                  <a:lnTo>
                    <a:pt x="0" y="656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73" name="Freeform 1131"/>
            <p:cNvSpPr>
              <a:spLocks/>
            </p:cNvSpPr>
            <p:nvPr/>
          </p:nvSpPr>
          <p:spPr bwMode="auto">
            <a:xfrm>
              <a:off x="5356" y="3383"/>
              <a:ext cx="1429" cy="1459"/>
            </a:xfrm>
            <a:custGeom>
              <a:avLst/>
              <a:gdLst>
                <a:gd name="T0" fmla="*/ 1428 w 1429"/>
                <a:gd name="T1" fmla="*/ 1458 h 1459"/>
                <a:gd name="T2" fmla="*/ 1428 w 1429"/>
                <a:gd name="T3" fmla="*/ 1458 h 1459"/>
                <a:gd name="T4" fmla="*/ 278 w 1429"/>
                <a:gd name="T5" fmla="*/ 1458 h 1459"/>
                <a:gd name="T6" fmla="*/ 202 w 1429"/>
                <a:gd name="T7" fmla="*/ 1279 h 1459"/>
                <a:gd name="T8" fmla="*/ 0 w 1429"/>
                <a:gd name="T9" fmla="*/ 1196 h 1459"/>
                <a:gd name="T10" fmla="*/ 98 w 1429"/>
                <a:gd name="T11" fmla="*/ 897 h 1459"/>
                <a:gd name="T12" fmla="*/ 368 w 1429"/>
                <a:gd name="T13" fmla="*/ 974 h 1459"/>
                <a:gd name="T14" fmla="*/ 440 w 1429"/>
                <a:gd name="T15" fmla="*/ 719 h 1459"/>
                <a:gd name="T16" fmla="*/ 860 w 1429"/>
                <a:gd name="T17" fmla="*/ 0 h 1459"/>
                <a:gd name="T18" fmla="*/ 925 w 1429"/>
                <a:gd name="T19" fmla="*/ 13 h 1459"/>
                <a:gd name="T20" fmla="*/ 1002 w 1429"/>
                <a:gd name="T21" fmla="*/ 75 h 1459"/>
                <a:gd name="T22" fmla="*/ 1101 w 1429"/>
                <a:gd name="T23" fmla="*/ 151 h 1459"/>
                <a:gd name="T24" fmla="*/ 1240 w 1429"/>
                <a:gd name="T25" fmla="*/ 234 h 1459"/>
                <a:gd name="T26" fmla="*/ 1317 w 1429"/>
                <a:gd name="T27" fmla="*/ 435 h 1459"/>
                <a:gd name="T28" fmla="*/ 1406 w 1429"/>
                <a:gd name="T29" fmla="*/ 870 h 1459"/>
                <a:gd name="T30" fmla="*/ 1417 w 1429"/>
                <a:gd name="T31" fmla="*/ 1259 h 1459"/>
                <a:gd name="T32" fmla="*/ 1428 w 1429"/>
                <a:gd name="T33" fmla="*/ 1458 h 1459"/>
                <a:gd name="T34" fmla="*/ 1428 w 1429"/>
                <a:gd name="T35" fmla="*/ 1458 h 145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9"/>
                <a:gd name="T55" fmla="*/ 0 h 1459"/>
                <a:gd name="T56" fmla="*/ 1429 w 1429"/>
                <a:gd name="T57" fmla="*/ 1459 h 145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9" h="1459">
                  <a:moveTo>
                    <a:pt x="1428" y="1458"/>
                  </a:moveTo>
                  <a:lnTo>
                    <a:pt x="1428" y="1458"/>
                  </a:lnTo>
                  <a:lnTo>
                    <a:pt x="278" y="1458"/>
                  </a:lnTo>
                  <a:lnTo>
                    <a:pt x="202" y="1279"/>
                  </a:lnTo>
                  <a:lnTo>
                    <a:pt x="0" y="1196"/>
                  </a:lnTo>
                  <a:lnTo>
                    <a:pt x="98" y="897"/>
                  </a:lnTo>
                  <a:lnTo>
                    <a:pt x="368" y="974"/>
                  </a:lnTo>
                  <a:lnTo>
                    <a:pt x="440" y="719"/>
                  </a:lnTo>
                  <a:lnTo>
                    <a:pt x="860" y="0"/>
                  </a:lnTo>
                  <a:lnTo>
                    <a:pt x="925" y="13"/>
                  </a:lnTo>
                  <a:lnTo>
                    <a:pt x="1002" y="75"/>
                  </a:lnTo>
                  <a:lnTo>
                    <a:pt x="1101" y="151"/>
                  </a:lnTo>
                  <a:lnTo>
                    <a:pt x="1240" y="234"/>
                  </a:lnTo>
                  <a:lnTo>
                    <a:pt x="1317" y="435"/>
                  </a:lnTo>
                  <a:lnTo>
                    <a:pt x="1406" y="870"/>
                  </a:lnTo>
                  <a:lnTo>
                    <a:pt x="1417" y="1259"/>
                  </a:lnTo>
                  <a:lnTo>
                    <a:pt x="1428" y="1458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  <p:sp>
          <p:nvSpPr>
            <p:cNvPr id="11374" name="Freeform 1132"/>
            <p:cNvSpPr>
              <a:spLocks/>
            </p:cNvSpPr>
            <p:nvPr/>
          </p:nvSpPr>
          <p:spPr bwMode="auto">
            <a:xfrm>
              <a:off x="6314" y="3414"/>
              <a:ext cx="479" cy="1430"/>
            </a:xfrm>
            <a:custGeom>
              <a:avLst/>
              <a:gdLst>
                <a:gd name="T0" fmla="*/ 407 w 479"/>
                <a:gd name="T1" fmla="*/ 1429 h 1430"/>
                <a:gd name="T2" fmla="*/ 407 w 479"/>
                <a:gd name="T3" fmla="*/ 1429 h 1430"/>
                <a:gd name="T4" fmla="*/ 428 w 479"/>
                <a:gd name="T5" fmla="*/ 1199 h 1430"/>
                <a:gd name="T6" fmla="*/ 436 w 479"/>
                <a:gd name="T7" fmla="*/ 855 h 1430"/>
                <a:gd name="T8" fmla="*/ 355 w 479"/>
                <a:gd name="T9" fmla="*/ 398 h 1430"/>
                <a:gd name="T10" fmla="*/ 276 w 479"/>
                <a:gd name="T11" fmla="*/ 194 h 1430"/>
                <a:gd name="T12" fmla="*/ 94 w 479"/>
                <a:gd name="T13" fmla="*/ 90 h 1430"/>
                <a:gd name="T14" fmla="*/ 0 w 479"/>
                <a:gd name="T15" fmla="*/ 0 h 1430"/>
                <a:gd name="T16" fmla="*/ 116 w 479"/>
                <a:gd name="T17" fmla="*/ 90 h 1430"/>
                <a:gd name="T18" fmla="*/ 280 w 479"/>
                <a:gd name="T19" fmla="*/ 189 h 1430"/>
                <a:gd name="T20" fmla="*/ 328 w 479"/>
                <a:gd name="T21" fmla="*/ 278 h 1430"/>
                <a:gd name="T22" fmla="*/ 380 w 479"/>
                <a:gd name="T23" fmla="*/ 432 h 1430"/>
                <a:gd name="T24" fmla="*/ 459 w 479"/>
                <a:gd name="T25" fmla="*/ 855 h 1430"/>
                <a:gd name="T26" fmla="*/ 478 w 479"/>
                <a:gd name="T27" fmla="*/ 1124 h 1430"/>
                <a:gd name="T28" fmla="*/ 473 w 479"/>
                <a:gd name="T29" fmla="*/ 1429 h 1430"/>
                <a:gd name="T30" fmla="*/ 407 w 479"/>
                <a:gd name="T31" fmla="*/ 1429 h 1430"/>
                <a:gd name="T32" fmla="*/ 407 w 479"/>
                <a:gd name="T33" fmla="*/ 1429 h 143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79"/>
                <a:gd name="T52" fmla="*/ 0 h 1430"/>
                <a:gd name="T53" fmla="*/ 479 w 479"/>
                <a:gd name="T54" fmla="*/ 1430 h 143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79" h="1430">
                  <a:moveTo>
                    <a:pt x="407" y="1429"/>
                  </a:moveTo>
                  <a:lnTo>
                    <a:pt x="407" y="1429"/>
                  </a:lnTo>
                  <a:lnTo>
                    <a:pt x="428" y="1199"/>
                  </a:lnTo>
                  <a:lnTo>
                    <a:pt x="436" y="855"/>
                  </a:lnTo>
                  <a:lnTo>
                    <a:pt x="355" y="398"/>
                  </a:lnTo>
                  <a:lnTo>
                    <a:pt x="276" y="194"/>
                  </a:lnTo>
                  <a:lnTo>
                    <a:pt x="94" y="90"/>
                  </a:lnTo>
                  <a:lnTo>
                    <a:pt x="0" y="0"/>
                  </a:lnTo>
                  <a:lnTo>
                    <a:pt x="116" y="90"/>
                  </a:lnTo>
                  <a:lnTo>
                    <a:pt x="280" y="189"/>
                  </a:lnTo>
                  <a:lnTo>
                    <a:pt x="328" y="278"/>
                  </a:lnTo>
                  <a:lnTo>
                    <a:pt x="380" y="432"/>
                  </a:lnTo>
                  <a:lnTo>
                    <a:pt x="459" y="855"/>
                  </a:lnTo>
                  <a:lnTo>
                    <a:pt x="478" y="1124"/>
                  </a:lnTo>
                  <a:lnTo>
                    <a:pt x="473" y="1429"/>
                  </a:lnTo>
                  <a:lnTo>
                    <a:pt x="407" y="1429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 sz="1588"/>
            </a:p>
          </p:txBody>
        </p:sp>
      </p:grpSp>
      <p:sp>
        <p:nvSpPr>
          <p:cNvPr id="11267" name="Rectangle 1138" descr="E:\MULTIMEDIA\D_JUICEDROPS\D_JUICEDROPS_042.JPG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Who Performs the Appraisal?</a:t>
            </a:r>
          </a:p>
        </p:txBody>
      </p:sp>
      <p:sp>
        <p:nvSpPr>
          <p:cNvPr id="11268" name="Rectangle 1139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/>
              <a:t>Immediate Supervisor</a:t>
            </a:r>
          </a:p>
          <a:p>
            <a:r>
              <a:rPr lang="en-US" altLang="en-US"/>
              <a:t>Higher Management</a:t>
            </a:r>
          </a:p>
          <a:p>
            <a:r>
              <a:rPr lang="en-US" altLang="en-US"/>
              <a:t>Self-Appraisals</a:t>
            </a:r>
          </a:p>
          <a:p>
            <a:r>
              <a:rPr lang="en-US" altLang="en-US"/>
              <a:t>Peers (Co-Workers)</a:t>
            </a:r>
          </a:p>
        </p:txBody>
      </p:sp>
      <p:sp>
        <p:nvSpPr>
          <p:cNvPr id="11269" name="Rectangle 1140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en-US"/>
              <a:t>Evaluation Teams</a:t>
            </a:r>
          </a:p>
          <a:p>
            <a:r>
              <a:rPr lang="en-US" altLang="en-US"/>
              <a:t>Customers</a:t>
            </a:r>
          </a:p>
          <a:p>
            <a:r>
              <a:rPr lang="en-US" altLang="en-US"/>
              <a:t>“360</a:t>
            </a:r>
            <a:r>
              <a:rPr lang="en-US" altLang="en-US">
                <a:cs typeface="Times New Roman" panose="02020603050405020304" pitchFamily="18" charset="0"/>
              </a:rPr>
              <a:t>° Appraisals”</a:t>
            </a:r>
          </a:p>
          <a:p>
            <a:pPr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07428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13" descr="E:\MULTIMEDIA\D_JUICEDROPS\D_JUICEDROPS_042.JPG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Supervisor Appraisal</a:t>
            </a:r>
          </a:p>
        </p:txBody>
      </p:sp>
      <p:sp>
        <p:nvSpPr>
          <p:cNvPr id="67698" name="Rectangle 114"/>
          <p:cNvSpPr>
            <a:spLocks noGrp="1" noChangeArrowheads="1"/>
          </p:cNvSpPr>
          <p:nvPr>
            <p:ph idx="1"/>
          </p:nvPr>
        </p:nvSpPr>
        <p:spPr>
          <a:xfrm>
            <a:off x="5259762" y="1445559"/>
            <a:ext cx="5018834" cy="4562195"/>
          </a:xfrm>
        </p:spPr>
        <p:txBody>
          <a:bodyPr/>
          <a:lstStyle/>
          <a:p>
            <a:r>
              <a:rPr lang="en-US" altLang="en-US"/>
              <a:t>Performance appraisal done by an employee’s manager and often reviewed by a manager one level higher.</a:t>
            </a:r>
          </a:p>
        </p:txBody>
      </p:sp>
      <p:pic>
        <p:nvPicPr>
          <p:cNvPr id="67700" name="Picture 116" descr="D:\TFBIG\WMF\PEOPLE\PEOP1047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850" y="3797394"/>
            <a:ext cx="3200680" cy="3060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84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98" grpId="0" build="p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13" descr="E:\MULTIMEDIA\D_JUICEDROPS\D_JUICEDROPS_042.JPG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Self-Appraisal</a:t>
            </a:r>
          </a:p>
        </p:txBody>
      </p:sp>
      <p:sp>
        <p:nvSpPr>
          <p:cNvPr id="68722" name="Rectangle 114"/>
          <p:cNvSpPr>
            <a:spLocks noGrp="1" noChangeArrowheads="1"/>
          </p:cNvSpPr>
          <p:nvPr>
            <p:ph idx="1"/>
          </p:nvPr>
        </p:nvSpPr>
        <p:spPr>
          <a:xfrm>
            <a:off x="4336677" y="1445559"/>
            <a:ext cx="5941919" cy="4562195"/>
          </a:xfrm>
        </p:spPr>
        <p:txBody>
          <a:bodyPr/>
          <a:lstStyle/>
          <a:p>
            <a:r>
              <a:rPr lang="en-US" altLang="en-US"/>
              <a:t>Performance appraisal done by the employee being evaluated, generally on an appraisal form completed by the employee prior to the performance review.</a:t>
            </a:r>
          </a:p>
        </p:txBody>
      </p:sp>
      <p:pic>
        <p:nvPicPr>
          <p:cNvPr id="68723" name="Picture 115" descr="D:\TFBIG\WMF\PEOPLE\PEOP1037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38" y="3531255"/>
            <a:ext cx="4032716" cy="2669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53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68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22" grpId="0" build="p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13" descr="E:\MULTIMEDIA\D_JUICEDROPS\D_JUICEDROPS_042.JPG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Subordinate Appraisal</a:t>
            </a:r>
          </a:p>
        </p:txBody>
      </p:sp>
      <p:sp>
        <p:nvSpPr>
          <p:cNvPr id="69746" name="Rectangle 114"/>
          <p:cNvSpPr>
            <a:spLocks noGrp="1" noChangeArrowheads="1"/>
          </p:cNvSpPr>
          <p:nvPr>
            <p:ph idx="1"/>
          </p:nvPr>
        </p:nvSpPr>
        <p:spPr>
          <a:xfrm>
            <a:off x="5230346" y="1445559"/>
            <a:ext cx="5048250" cy="4562195"/>
          </a:xfrm>
        </p:spPr>
        <p:txBody>
          <a:bodyPr/>
          <a:lstStyle/>
          <a:p>
            <a:r>
              <a:rPr lang="en-US" altLang="en-US"/>
              <a:t>Performance appraisal of a superior by an employee, which is more appropriate for developmental than for administrative purposes. </a:t>
            </a:r>
          </a:p>
        </p:txBody>
      </p:sp>
      <p:pic>
        <p:nvPicPr>
          <p:cNvPr id="69747" name="Picture 115" descr="D:\TFBIG\WMF\PEOPLE\PEOP095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607" y="4350684"/>
            <a:ext cx="4043922" cy="250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69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9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6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46" grpId="0" build="p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137" descr="E:\MULTIMEDIA\D_JUICEDROPS\D_JUICEDROPS_042.JPG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Peer Appraisal</a:t>
            </a:r>
          </a:p>
        </p:txBody>
      </p:sp>
      <p:sp>
        <p:nvSpPr>
          <p:cNvPr id="70770" name="Rectangle 1138"/>
          <p:cNvSpPr>
            <a:spLocks noGrp="1" noChangeArrowheads="1"/>
          </p:cNvSpPr>
          <p:nvPr>
            <p:ph idx="1"/>
          </p:nvPr>
        </p:nvSpPr>
        <p:spPr>
          <a:xfrm>
            <a:off x="4178394" y="1445559"/>
            <a:ext cx="6100202" cy="4562195"/>
          </a:xfrm>
        </p:spPr>
        <p:txBody>
          <a:bodyPr/>
          <a:lstStyle/>
          <a:p>
            <a:r>
              <a:rPr lang="en-US" altLang="en-US"/>
              <a:t>Performance appraisal done by one’s fellow employees, generally on forms that are complied into a single profile for use in the performance interview conducted by the employee’s manager.</a:t>
            </a:r>
          </a:p>
        </p:txBody>
      </p:sp>
      <p:pic>
        <p:nvPicPr>
          <p:cNvPr id="70771" name="Picture 1139" descr="D:\TFBIG\WMF\PEOPLE\PEOP1043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912" y="3595688"/>
            <a:ext cx="4032717" cy="261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640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0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500"/>
                                        <p:tgtEl>
                                          <p:spTgt spid="70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70" grpId="0" build="p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4" descr="E:\MULTIMEDIA\D_JUICEDROPS\D_JUICEDROPS_042.JPG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Team Appraisal</a:t>
            </a:r>
          </a:p>
        </p:txBody>
      </p:sp>
      <p:sp>
        <p:nvSpPr>
          <p:cNvPr id="71795" name="Rectangle 115"/>
          <p:cNvSpPr>
            <a:spLocks noGrp="1" noChangeArrowheads="1"/>
          </p:cNvSpPr>
          <p:nvPr>
            <p:ph idx="1"/>
          </p:nvPr>
        </p:nvSpPr>
        <p:spPr>
          <a:xfrm>
            <a:off x="5404037" y="1445559"/>
            <a:ext cx="4874559" cy="4562195"/>
          </a:xfrm>
        </p:spPr>
        <p:txBody>
          <a:bodyPr/>
          <a:lstStyle/>
          <a:p>
            <a:r>
              <a:rPr lang="en-US" altLang="en-US"/>
              <a:t>Performance appraisal, based on TQM concepts, that recognizes team accomplishment rather than individual performance.</a:t>
            </a:r>
          </a:p>
        </p:txBody>
      </p:sp>
      <p:pic>
        <p:nvPicPr>
          <p:cNvPr id="71796" name="Picture 116" descr="D:\TFBIG\WMF\PEOPLE\PEOP1026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817" y="4784912"/>
            <a:ext cx="4025713" cy="20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95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95" grpId="0" build="p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59" descr="E:\MULTIMEDIA\D_JUICEDROPS\D_JUICEDROPS_042.JPG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360º Appraisal Interview</a:t>
            </a:r>
          </a:p>
        </p:txBody>
      </p:sp>
      <p:grpSp>
        <p:nvGrpSpPr>
          <p:cNvPr id="2" name="Group 1081"/>
          <p:cNvGrpSpPr>
            <a:grpSpLocks/>
          </p:cNvGrpSpPr>
          <p:nvPr/>
        </p:nvGrpSpPr>
        <p:grpSpPr bwMode="auto">
          <a:xfrm>
            <a:off x="2895600" y="2133600"/>
            <a:ext cx="7061106" cy="4600015"/>
            <a:chOff x="1151" y="1007"/>
            <a:chExt cx="5041" cy="3284"/>
          </a:xfrm>
        </p:grpSpPr>
        <p:grpSp>
          <p:nvGrpSpPr>
            <p:cNvPr id="18436" name="Group 1080"/>
            <p:cNvGrpSpPr>
              <a:grpSpLocks/>
            </p:cNvGrpSpPr>
            <p:nvPr/>
          </p:nvGrpSpPr>
          <p:grpSpPr bwMode="auto">
            <a:xfrm>
              <a:off x="1151" y="1007"/>
              <a:ext cx="5041" cy="3284"/>
              <a:chOff x="1151" y="1007"/>
              <a:chExt cx="5041" cy="3284"/>
            </a:xfrm>
          </p:grpSpPr>
          <p:sp>
            <p:nvSpPr>
              <p:cNvPr id="18455" name="Text Box 1028"/>
              <p:cNvSpPr txBox="1">
                <a:spLocks noChangeArrowheads="1"/>
              </p:cNvSpPr>
              <p:nvPr/>
            </p:nvSpPr>
            <p:spPr bwMode="auto">
              <a:xfrm>
                <a:off x="3023" y="2233"/>
                <a:ext cx="1296" cy="72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1765" b="1" dirty="0"/>
                  <a:t>Individual    Staff</a:t>
                </a:r>
              </a:p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1324" b="1" i="1" dirty="0"/>
                  <a:t>Self-Assessment</a:t>
                </a:r>
              </a:p>
            </p:txBody>
          </p:sp>
          <p:sp>
            <p:nvSpPr>
              <p:cNvPr id="18456" name="Text Box 1029"/>
              <p:cNvSpPr txBox="1">
                <a:spLocks noChangeArrowheads="1"/>
              </p:cNvSpPr>
              <p:nvPr/>
            </p:nvSpPr>
            <p:spPr bwMode="auto">
              <a:xfrm>
                <a:off x="3023" y="1007"/>
                <a:ext cx="1296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1765" b="1"/>
                  <a:t>Supervisor</a:t>
                </a:r>
              </a:p>
            </p:txBody>
          </p:sp>
          <p:sp>
            <p:nvSpPr>
              <p:cNvPr id="18457" name="Text Box 1030"/>
              <p:cNvSpPr txBox="1">
                <a:spLocks noChangeArrowheads="1"/>
              </p:cNvSpPr>
              <p:nvPr/>
            </p:nvSpPr>
            <p:spPr bwMode="auto">
              <a:xfrm>
                <a:off x="1583" y="1614"/>
                <a:ext cx="1296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1765" b="1"/>
                  <a:t>Other Superiors</a:t>
                </a:r>
              </a:p>
            </p:txBody>
          </p:sp>
          <p:sp>
            <p:nvSpPr>
              <p:cNvPr id="18458" name="Text Box 1031"/>
              <p:cNvSpPr txBox="1">
                <a:spLocks noChangeArrowheads="1"/>
              </p:cNvSpPr>
              <p:nvPr/>
            </p:nvSpPr>
            <p:spPr bwMode="auto">
              <a:xfrm>
                <a:off x="1151" y="2447"/>
                <a:ext cx="1296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1765" b="1"/>
                  <a:t>Peers</a:t>
                </a:r>
              </a:p>
            </p:txBody>
          </p:sp>
          <p:sp>
            <p:nvSpPr>
              <p:cNvPr id="18459" name="Text Box 1032"/>
              <p:cNvSpPr txBox="1">
                <a:spLocks noChangeArrowheads="1"/>
              </p:cNvSpPr>
              <p:nvPr/>
            </p:nvSpPr>
            <p:spPr bwMode="auto">
              <a:xfrm>
                <a:off x="1583" y="3310"/>
                <a:ext cx="1296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1765" b="1"/>
                  <a:t>Teams</a:t>
                </a:r>
              </a:p>
            </p:txBody>
          </p:sp>
          <p:sp>
            <p:nvSpPr>
              <p:cNvPr id="18460" name="Text Box 1033"/>
              <p:cNvSpPr txBox="1">
                <a:spLocks noChangeArrowheads="1"/>
              </p:cNvSpPr>
              <p:nvPr/>
            </p:nvSpPr>
            <p:spPr bwMode="auto">
              <a:xfrm>
                <a:off x="3023" y="4003"/>
                <a:ext cx="1296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1765" b="1"/>
                  <a:t>Sub-Ordinates</a:t>
                </a:r>
              </a:p>
            </p:txBody>
          </p:sp>
          <p:sp>
            <p:nvSpPr>
              <p:cNvPr id="18461" name="Text Box 1034"/>
              <p:cNvSpPr txBox="1">
                <a:spLocks noChangeArrowheads="1"/>
              </p:cNvSpPr>
              <p:nvPr/>
            </p:nvSpPr>
            <p:spPr bwMode="auto">
              <a:xfrm>
                <a:off x="4433" y="3310"/>
                <a:ext cx="1296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1765" b="1"/>
                  <a:t>Teams</a:t>
                </a:r>
              </a:p>
            </p:txBody>
          </p:sp>
          <p:sp>
            <p:nvSpPr>
              <p:cNvPr id="18462" name="Text Box 1035"/>
              <p:cNvSpPr txBox="1">
                <a:spLocks noChangeArrowheads="1"/>
              </p:cNvSpPr>
              <p:nvPr/>
            </p:nvSpPr>
            <p:spPr bwMode="auto">
              <a:xfrm>
                <a:off x="4896" y="2447"/>
                <a:ext cx="1296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1765" b="1"/>
                  <a:t>Customers</a:t>
                </a:r>
              </a:p>
            </p:txBody>
          </p:sp>
          <p:sp>
            <p:nvSpPr>
              <p:cNvPr id="18463" name="Text Box 1036"/>
              <p:cNvSpPr txBox="1">
                <a:spLocks noChangeArrowheads="1"/>
              </p:cNvSpPr>
              <p:nvPr/>
            </p:nvSpPr>
            <p:spPr bwMode="auto">
              <a:xfrm>
                <a:off x="4433" y="1614"/>
                <a:ext cx="1296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1765" b="1"/>
                  <a:t>Other Superiors</a:t>
                </a:r>
              </a:p>
            </p:txBody>
          </p:sp>
        </p:grpSp>
        <p:grpSp>
          <p:nvGrpSpPr>
            <p:cNvPr id="18437" name="Group 1078"/>
            <p:cNvGrpSpPr>
              <a:grpSpLocks/>
            </p:cNvGrpSpPr>
            <p:nvPr/>
          </p:nvGrpSpPr>
          <p:grpSpPr bwMode="auto">
            <a:xfrm>
              <a:off x="1799" y="1151"/>
              <a:ext cx="3745" cy="2996"/>
              <a:chOff x="1799" y="1151"/>
              <a:chExt cx="3745" cy="2996"/>
            </a:xfrm>
          </p:grpSpPr>
          <p:cxnSp>
            <p:nvCxnSpPr>
              <p:cNvPr id="18447" name="AutoShape 1060"/>
              <p:cNvCxnSpPr>
                <a:cxnSpLocks noChangeShapeType="1"/>
                <a:stCxn id="18456" idx="1"/>
                <a:endCxn id="18457" idx="0"/>
              </p:cNvCxnSpPr>
              <p:nvPr/>
            </p:nvCxnSpPr>
            <p:spPr bwMode="auto">
              <a:xfrm rot="10800000" flipV="1">
                <a:off x="2231" y="1151"/>
                <a:ext cx="792" cy="463"/>
              </a:xfrm>
              <a:prstGeom prst="curvedConnector2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sm"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48" name="AutoShape 1061"/>
              <p:cNvCxnSpPr>
                <a:cxnSpLocks noChangeShapeType="1"/>
                <a:stCxn id="18456" idx="3"/>
                <a:endCxn id="18463" idx="0"/>
              </p:cNvCxnSpPr>
              <p:nvPr/>
            </p:nvCxnSpPr>
            <p:spPr bwMode="auto">
              <a:xfrm>
                <a:off x="4319" y="1151"/>
                <a:ext cx="762" cy="463"/>
              </a:xfrm>
              <a:prstGeom prst="curvedConnector2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sm"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49" name="AutoShape 1062"/>
              <p:cNvCxnSpPr>
                <a:cxnSpLocks noChangeShapeType="1"/>
                <a:stCxn id="18463" idx="2"/>
                <a:endCxn id="18462" idx="0"/>
              </p:cNvCxnSpPr>
              <p:nvPr/>
            </p:nvCxnSpPr>
            <p:spPr bwMode="auto">
              <a:xfrm rot="16200000" flipH="1">
                <a:off x="5040" y="1943"/>
                <a:ext cx="545" cy="463"/>
              </a:xfrm>
              <a:prstGeom prst="curvedConnector3">
                <a:avLst>
                  <a:gd name="adj1" fmla="val 49907"/>
                </a:avLst>
              </a:prstGeom>
              <a:noFill/>
              <a:ln w="25400">
                <a:solidFill>
                  <a:schemeClr val="tx1"/>
                </a:solidFill>
                <a:round/>
                <a:headEnd type="triangle" w="lg" len="sm"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50" name="AutoShape 1063"/>
              <p:cNvCxnSpPr>
                <a:cxnSpLocks noChangeShapeType="1"/>
                <a:stCxn id="18462" idx="2"/>
                <a:endCxn id="18461" idx="0"/>
              </p:cNvCxnSpPr>
              <p:nvPr/>
            </p:nvCxnSpPr>
            <p:spPr bwMode="auto">
              <a:xfrm rot="5400000">
                <a:off x="5025" y="2791"/>
                <a:ext cx="575" cy="463"/>
              </a:xfrm>
              <a:prstGeom prst="curvedConnector3">
                <a:avLst>
                  <a:gd name="adj1" fmla="val 49912"/>
                </a:avLst>
              </a:prstGeom>
              <a:noFill/>
              <a:ln w="25400">
                <a:solidFill>
                  <a:schemeClr val="tx1"/>
                </a:solidFill>
                <a:round/>
                <a:headEnd type="triangle" w="lg" len="sm"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51" name="AutoShape 1064"/>
              <p:cNvCxnSpPr>
                <a:cxnSpLocks noChangeShapeType="1"/>
                <a:stCxn id="18461" idx="2"/>
                <a:endCxn id="18460" idx="3"/>
              </p:cNvCxnSpPr>
              <p:nvPr/>
            </p:nvCxnSpPr>
            <p:spPr bwMode="auto">
              <a:xfrm rot="5400000">
                <a:off x="4425" y="3492"/>
                <a:ext cx="549" cy="762"/>
              </a:xfrm>
              <a:prstGeom prst="curvedConnector2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sm"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52" name="AutoShape 1065"/>
              <p:cNvCxnSpPr>
                <a:cxnSpLocks noChangeShapeType="1"/>
                <a:stCxn id="18460" idx="1"/>
                <a:endCxn id="18459" idx="2"/>
              </p:cNvCxnSpPr>
              <p:nvPr/>
            </p:nvCxnSpPr>
            <p:spPr bwMode="auto">
              <a:xfrm rot="10800000">
                <a:off x="2231" y="3598"/>
                <a:ext cx="792" cy="549"/>
              </a:xfrm>
              <a:prstGeom prst="curvedConnector2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sm"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53" name="AutoShape 1066"/>
              <p:cNvCxnSpPr>
                <a:cxnSpLocks noChangeShapeType="1"/>
                <a:stCxn id="18459" idx="0"/>
                <a:endCxn id="18458" idx="2"/>
              </p:cNvCxnSpPr>
              <p:nvPr/>
            </p:nvCxnSpPr>
            <p:spPr bwMode="auto">
              <a:xfrm rot="5400000" flipH="1">
                <a:off x="1727" y="2807"/>
                <a:ext cx="575" cy="432"/>
              </a:xfrm>
              <a:prstGeom prst="curvedConnector3">
                <a:avLst>
                  <a:gd name="adj1" fmla="val 49912"/>
                </a:avLst>
              </a:prstGeom>
              <a:noFill/>
              <a:ln w="25400">
                <a:solidFill>
                  <a:schemeClr val="tx1"/>
                </a:solidFill>
                <a:round/>
                <a:headEnd type="triangle" w="lg" len="sm"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54" name="AutoShape 1067"/>
              <p:cNvCxnSpPr>
                <a:cxnSpLocks noChangeShapeType="1"/>
                <a:stCxn id="18458" idx="0"/>
                <a:endCxn id="18457" idx="2"/>
              </p:cNvCxnSpPr>
              <p:nvPr/>
            </p:nvCxnSpPr>
            <p:spPr bwMode="auto">
              <a:xfrm rot="-5400000">
                <a:off x="1742" y="1959"/>
                <a:ext cx="545" cy="432"/>
              </a:xfrm>
              <a:prstGeom prst="curvedConnector3">
                <a:avLst>
                  <a:gd name="adj1" fmla="val 49907"/>
                </a:avLst>
              </a:prstGeom>
              <a:noFill/>
              <a:ln w="25400">
                <a:solidFill>
                  <a:schemeClr val="tx1"/>
                </a:solidFill>
                <a:round/>
                <a:headEnd type="triangle" w="lg" len="sm"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8438" name="Group 1079"/>
            <p:cNvGrpSpPr>
              <a:grpSpLocks/>
            </p:cNvGrpSpPr>
            <p:nvPr/>
          </p:nvGrpSpPr>
          <p:grpSpPr bwMode="auto">
            <a:xfrm>
              <a:off x="2447" y="1295"/>
              <a:ext cx="2449" cy="2708"/>
              <a:chOff x="2447" y="1295"/>
              <a:chExt cx="2449" cy="2708"/>
            </a:xfrm>
          </p:grpSpPr>
          <p:cxnSp>
            <p:nvCxnSpPr>
              <p:cNvPr id="18439" name="AutoShape 1069"/>
              <p:cNvCxnSpPr>
                <a:cxnSpLocks noChangeShapeType="1"/>
                <a:stCxn id="18455" idx="3"/>
                <a:endCxn id="18462" idx="1"/>
              </p:cNvCxnSpPr>
              <p:nvPr/>
            </p:nvCxnSpPr>
            <p:spPr bwMode="auto">
              <a:xfrm flipV="1">
                <a:off x="4319" y="2591"/>
                <a:ext cx="577" cy="2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sm"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40" name="AutoShape 1070"/>
              <p:cNvCxnSpPr>
                <a:cxnSpLocks noChangeShapeType="1"/>
                <a:stCxn id="18455" idx="1"/>
                <a:endCxn id="18458" idx="3"/>
              </p:cNvCxnSpPr>
              <p:nvPr/>
            </p:nvCxnSpPr>
            <p:spPr bwMode="auto">
              <a:xfrm flipH="1" flipV="1">
                <a:off x="2447" y="2591"/>
                <a:ext cx="576" cy="2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sm"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41" name="AutoShape 1071"/>
              <p:cNvCxnSpPr>
                <a:cxnSpLocks noChangeShapeType="1"/>
                <a:stCxn id="18455" idx="2"/>
                <a:endCxn id="18460" idx="0"/>
              </p:cNvCxnSpPr>
              <p:nvPr/>
            </p:nvCxnSpPr>
            <p:spPr bwMode="auto">
              <a:xfrm>
                <a:off x="3671" y="2953"/>
                <a:ext cx="0" cy="1050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sm"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42" name="AutoShape 1072"/>
              <p:cNvCxnSpPr>
                <a:cxnSpLocks noChangeShapeType="1"/>
                <a:stCxn id="18455" idx="0"/>
                <a:endCxn id="18456" idx="2"/>
              </p:cNvCxnSpPr>
              <p:nvPr/>
            </p:nvCxnSpPr>
            <p:spPr bwMode="auto">
              <a:xfrm flipV="1">
                <a:off x="3671" y="1295"/>
                <a:ext cx="0" cy="938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sm"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443" name="Line 1074"/>
              <p:cNvSpPr>
                <a:spLocks noChangeShapeType="1"/>
              </p:cNvSpPr>
              <p:nvPr/>
            </p:nvSpPr>
            <p:spPr bwMode="auto">
              <a:xfrm flipH="1">
                <a:off x="2931" y="3024"/>
                <a:ext cx="402" cy="40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sm"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 sz="1588"/>
              </a:p>
            </p:txBody>
          </p:sp>
          <p:sp>
            <p:nvSpPr>
              <p:cNvPr id="18444" name="Line 1075"/>
              <p:cNvSpPr>
                <a:spLocks noChangeShapeType="1"/>
              </p:cNvSpPr>
              <p:nvPr/>
            </p:nvSpPr>
            <p:spPr bwMode="auto">
              <a:xfrm flipH="1">
                <a:off x="3942" y="1762"/>
                <a:ext cx="402" cy="40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sm"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 sz="1588"/>
              </a:p>
            </p:txBody>
          </p:sp>
          <p:sp>
            <p:nvSpPr>
              <p:cNvPr id="18445" name="Line 1076"/>
              <p:cNvSpPr>
                <a:spLocks noChangeShapeType="1"/>
              </p:cNvSpPr>
              <p:nvPr/>
            </p:nvSpPr>
            <p:spPr bwMode="auto">
              <a:xfrm rot="5400000" flipH="1">
                <a:off x="3953" y="3039"/>
                <a:ext cx="402" cy="40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sm"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 sz="1588"/>
              </a:p>
            </p:txBody>
          </p:sp>
          <p:sp>
            <p:nvSpPr>
              <p:cNvPr id="18446" name="Line 1077"/>
              <p:cNvSpPr>
                <a:spLocks noChangeShapeType="1"/>
              </p:cNvSpPr>
              <p:nvPr/>
            </p:nvSpPr>
            <p:spPr bwMode="auto">
              <a:xfrm rot="5400000" flipH="1">
                <a:off x="2908" y="1746"/>
                <a:ext cx="402" cy="40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sm"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 sz="1588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567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12" descr="E:\MULTIMEDIA\D_JUICEDROPS\D_JUICEDROPS_042.JPG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Appraisal Methods</a:t>
            </a:r>
          </a:p>
        </p:txBody>
      </p:sp>
      <p:sp>
        <p:nvSpPr>
          <p:cNvPr id="18545" name="Rectangle 113"/>
          <p:cNvSpPr>
            <a:spLocks noGrp="1" noChangeArrowheads="1"/>
          </p:cNvSpPr>
          <p:nvPr>
            <p:ph idx="1"/>
          </p:nvPr>
        </p:nvSpPr>
        <p:spPr>
          <a:xfrm>
            <a:off x="4524375" y="1445559"/>
            <a:ext cx="5754221" cy="4562195"/>
          </a:xfrm>
        </p:spPr>
        <p:txBody>
          <a:bodyPr/>
          <a:lstStyle/>
          <a:p>
            <a:r>
              <a:rPr lang="en-US" altLang="en-US"/>
              <a:t> Rating Scales</a:t>
            </a:r>
          </a:p>
          <a:p>
            <a:r>
              <a:rPr lang="en-US" altLang="en-US"/>
              <a:t> Essay</a:t>
            </a:r>
          </a:p>
          <a:p>
            <a:r>
              <a:rPr lang="en-US" altLang="en-US"/>
              <a:t> Management by Objectives</a:t>
            </a:r>
          </a:p>
          <a:p>
            <a:r>
              <a:rPr lang="en-US" altLang="en-US"/>
              <a:t> Check Lists by Key Words</a:t>
            </a:r>
          </a:p>
          <a:p>
            <a:r>
              <a:rPr lang="en-US" altLang="en-US"/>
              <a:t> Forced Choice Statements</a:t>
            </a:r>
          </a:p>
          <a:p>
            <a:r>
              <a:rPr lang="en-US" altLang="en-US"/>
              <a:t> Ranking of Employees</a:t>
            </a:r>
          </a:p>
        </p:txBody>
      </p:sp>
    </p:spTree>
    <p:extLst>
      <p:ext uri="{BB962C8B-B14F-4D97-AF65-F5344CB8AC3E}">
        <p14:creationId xmlns:p14="http://schemas.microsoft.com/office/powerpoint/2010/main" val="286954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8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85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85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85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85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85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45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AA1FD3-3D40-44BA-8543-0531D4887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72" y="0"/>
            <a:ext cx="8602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933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2" descr="E:\MULTIMEDIA\D_JUICEDROPS\D_JUICEDROPS_042.JPG"/>
          <p:cNvSpPr>
            <a:spLocks noGrp="1" noChangeArrowheads="1"/>
          </p:cNvSpPr>
          <p:nvPr>
            <p:ph type="title"/>
          </p:nvPr>
        </p:nvSpPr>
        <p:spPr>
          <a:xfrm>
            <a:off x="1658471" y="0"/>
            <a:ext cx="8875059" cy="1888191"/>
          </a:xfrm>
        </p:spPr>
        <p:txBody>
          <a:bodyPr/>
          <a:lstStyle/>
          <a:p>
            <a:r>
              <a:rPr lang="en-US" altLang="en-US" sz="3706"/>
              <a:t>Rating Scale Methods</a:t>
            </a:r>
            <a:br>
              <a:rPr lang="en-US" altLang="en-US" sz="3706"/>
            </a:br>
            <a:r>
              <a:rPr lang="en-US" altLang="en-US" sz="2647"/>
              <a:t>(most popular)</a:t>
            </a:r>
          </a:p>
        </p:txBody>
      </p:sp>
      <p:sp>
        <p:nvSpPr>
          <p:cNvPr id="21507" name="Rectangle 113"/>
          <p:cNvSpPr>
            <a:spLocks noGrp="1" noChangeArrowheads="1"/>
          </p:cNvSpPr>
          <p:nvPr>
            <p:ph idx="1"/>
          </p:nvPr>
        </p:nvSpPr>
        <p:spPr>
          <a:xfrm>
            <a:off x="3314140" y="2017059"/>
            <a:ext cx="6964456" cy="3990695"/>
          </a:xfrm>
        </p:spPr>
        <p:txBody>
          <a:bodyPr/>
          <a:lstStyle/>
          <a:p>
            <a:pPr marL="537911" indent="-537911">
              <a:buNone/>
            </a:pPr>
            <a:r>
              <a:rPr lang="en-US" altLang="en-US"/>
              <a:t>(Check each trait being evaluated)</a:t>
            </a:r>
          </a:p>
          <a:p>
            <a:pPr marL="874105" lvl="1" indent="-470672">
              <a:buFontTx/>
              <a:buAutoNum type="arabicPeriod"/>
            </a:pPr>
            <a:r>
              <a:rPr lang="en-US" altLang="en-US"/>
              <a:t>Global Scale (Total Performance)</a:t>
            </a:r>
          </a:p>
          <a:p>
            <a:pPr marL="874105" lvl="1" indent="-470672">
              <a:buFontTx/>
              <a:buAutoNum type="arabicPeriod"/>
            </a:pPr>
            <a:r>
              <a:rPr lang="en-US" altLang="en-US"/>
              <a:t>Mixed Standard Scale (Choose from Different Statements)</a:t>
            </a:r>
          </a:p>
          <a:p>
            <a:pPr marL="874105" lvl="1" indent="-470672">
              <a:buFontTx/>
              <a:buAutoNum type="arabicPeriod"/>
            </a:pPr>
            <a:r>
              <a:rPr lang="en-US" altLang="en-US"/>
              <a:t>Behaviorally Anchored Rating Scale (Descriptions along the scale to define)</a:t>
            </a:r>
          </a:p>
        </p:txBody>
      </p:sp>
    </p:spTree>
    <p:extLst>
      <p:ext uri="{BB962C8B-B14F-4D97-AF65-F5344CB8AC3E}">
        <p14:creationId xmlns:p14="http://schemas.microsoft.com/office/powerpoint/2010/main" val="31848300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13" descr="E:\MULTIMEDIA\D_JUICEDROPS\D_JUICEDROPS_042.JPG"/>
          <p:cNvSpPr>
            <a:spLocks noGrp="1" noChangeArrowheads="1"/>
          </p:cNvSpPr>
          <p:nvPr>
            <p:ph type="title"/>
          </p:nvPr>
        </p:nvSpPr>
        <p:spPr>
          <a:xfrm>
            <a:off x="1658471" y="0"/>
            <a:ext cx="8875059" cy="1762125"/>
          </a:xfrm>
        </p:spPr>
        <p:txBody>
          <a:bodyPr/>
          <a:lstStyle/>
          <a:p>
            <a:r>
              <a:rPr lang="en-US" altLang="en-US" sz="3530"/>
              <a:t>Behaviorally Anchored Rating Scale (BARS)</a:t>
            </a:r>
          </a:p>
        </p:txBody>
      </p:sp>
      <p:sp>
        <p:nvSpPr>
          <p:cNvPr id="81010" name="Rectangle 114"/>
          <p:cNvSpPr>
            <a:spLocks noGrp="1" noChangeArrowheads="1"/>
          </p:cNvSpPr>
          <p:nvPr>
            <p:ph idx="1"/>
          </p:nvPr>
        </p:nvSpPr>
        <p:spPr>
          <a:xfrm>
            <a:off x="5287776" y="1868581"/>
            <a:ext cx="4839540" cy="4139173"/>
          </a:xfrm>
        </p:spPr>
        <p:txBody>
          <a:bodyPr/>
          <a:lstStyle/>
          <a:p>
            <a:r>
              <a:rPr lang="en-US" altLang="en-US"/>
              <a:t>A behavioral approach to performance appraisal that consists of a series of vertical scales, one for each important dimension of job performance.</a:t>
            </a:r>
          </a:p>
        </p:txBody>
      </p:sp>
      <p:pic>
        <p:nvPicPr>
          <p:cNvPr id="81011" name="Picture 115" descr="D:\TFBIG\WMF\PEOPLE\PEOP0951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676" y="3797394"/>
            <a:ext cx="3529853" cy="3060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43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8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8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010" grpId="0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5192C-46A3-4CE9-A30C-D9BB804B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D1C63-7153-4991-8104-800200CB8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2330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5C57-0EBF-4DF9-ADB2-0805E1C79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19202-08D8-4B64-BB36-83626D46E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851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2883" y="476880"/>
            <a:ext cx="7766936" cy="1646302"/>
          </a:xfrm>
        </p:spPr>
        <p:txBody>
          <a:bodyPr/>
          <a:lstStyle/>
          <a:p>
            <a:pPr algn="ctr"/>
            <a:r>
              <a:rPr lang="en-US" sz="4800" dirty="0"/>
              <a:t>HRD</a:t>
            </a:r>
            <a:br>
              <a:rPr lang="en-US" sz="4800" dirty="0"/>
            </a:br>
            <a:r>
              <a:rPr lang="en-US" sz="4800" dirty="0"/>
              <a:t>Training and Development </a:t>
            </a:r>
            <a:endParaRPr lang="en-IN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2530" name="Picture 2" descr="Training &amp; Development - BODHI COUNSEL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221" y="2188915"/>
            <a:ext cx="6409038" cy="466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6755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opyright © 2005 by South-Western, a division of Thomson Learning. All rights reserved.&#10;Organizational Dynamics and Role o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5" y="101100"/>
            <a:ext cx="8698105" cy="653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879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D4D5-8583-4C84-BA12-F27AA0CCE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7DD3B-A00F-4799-83CF-6AA995CED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03798"/>
            <a:ext cx="9890975" cy="453453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an attempt to improve 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 or future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employee performance </a:t>
            </a:r>
            <a:r>
              <a:rPr lang="en-US" sz="2400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increasing an employee’s ability to perform through learning, usually by changing the employee’s attitudes or increasing his or her skills and knowledge.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3B3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aimed to improve productivity 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3B3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focus on improving skills for current job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3B3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a learning progress 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020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183" y="1223493"/>
            <a:ext cx="9762185" cy="481787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Training is basically a </a:t>
            </a:r>
            <a:r>
              <a:rPr lang="en-US" sz="2400" dirty="0">
                <a:solidFill>
                  <a:srgbClr val="FF0000"/>
                </a:solidFill>
              </a:rPr>
              <a:t>systematic procedure for transferring technical know-how</a:t>
            </a:r>
            <a:r>
              <a:rPr lang="en-US" sz="2400" dirty="0"/>
              <a:t> to the employees so as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to increase their knowledge and skills for doing particular jobs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/>
              <a:t>Training usually involves </a:t>
            </a:r>
            <a:r>
              <a:rPr lang="en-US" sz="2400" dirty="0">
                <a:solidFill>
                  <a:srgbClr val="FF0000"/>
                </a:solidFill>
              </a:rPr>
              <a:t>teaching</a:t>
            </a:r>
            <a:r>
              <a:rPr lang="en-US" sz="2400" dirty="0"/>
              <a:t> operational or technical </a:t>
            </a:r>
            <a:r>
              <a:rPr lang="en-US" sz="2400" b="1" i="1" dirty="0">
                <a:solidFill>
                  <a:srgbClr val="FF0000"/>
                </a:solidFill>
              </a:rPr>
              <a:t>employees how to do their jobs more effectively and/or efficiently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/>
              <a:t>Training is a </a:t>
            </a:r>
            <a:r>
              <a:rPr lang="en-US" sz="2400" b="1" i="1" dirty="0">
                <a:solidFill>
                  <a:srgbClr val="C00000"/>
                </a:solidFill>
              </a:rPr>
              <a:t>process of teaching a new employees the basic skills to perform their jobs </a:t>
            </a:r>
            <a:r>
              <a:rPr lang="en-US" sz="2400" dirty="0"/>
              <a:t>- Garry </a:t>
            </a:r>
            <a:r>
              <a:rPr lang="en-US" sz="2400" dirty="0" err="1"/>
              <a:t>Dessler</a:t>
            </a:r>
            <a:endParaRPr lang="en-IN" sz="2400" dirty="0"/>
          </a:p>
        </p:txBody>
      </p:sp>
      <p:pic>
        <p:nvPicPr>
          <p:cNvPr id="24578" name="Picture 2" descr="Tr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604" y="4918129"/>
            <a:ext cx="6220512" cy="190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1354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Copyright © 2005 by South-Western, a division of Thomson Learning. All rights reserved.&#10;Training and Development&#10;Definitio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71" y="0"/>
            <a:ext cx="91344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610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13645"/>
            <a:ext cx="11327312" cy="517923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Efforts made to </a:t>
            </a:r>
            <a:r>
              <a:rPr lang="en-US" dirty="0">
                <a:solidFill>
                  <a:srgbClr val="C00000"/>
                </a:solidFill>
              </a:rPr>
              <a:t>improve employee’s ability to handle a variety of assignment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Development is a </a:t>
            </a:r>
            <a:r>
              <a:rPr lang="en-US" b="1" i="1" dirty="0">
                <a:solidFill>
                  <a:srgbClr val="00B050"/>
                </a:solidFill>
              </a:rPr>
              <a:t>process of preparing employees for future position </a:t>
            </a:r>
            <a:r>
              <a:rPr lang="en-US" dirty="0"/>
              <a:t>and improve their personal skills to handle the critical situations in an organization. </a:t>
            </a:r>
          </a:p>
          <a:p>
            <a:pPr algn="just"/>
            <a:r>
              <a:rPr lang="en-US" dirty="0"/>
              <a:t>Development is generally aimed at helping managers better understand and solve problems, make decisions, and capitalize on opportunities. </a:t>
            </a:r>
          </a:p>
          <a:p>
            <a:pPr algn="just"/>
            <a:r>
              <a:rPr lang="en-US" dirty="0"/>
              <a:t>Development is often considered a HR function.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2923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096C77-F7B7-4899-B45A-B335B433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62" y="0"/>
            <a:ext cx="8692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225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Education: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390918"/>
            <a:ext cx="11117588" cy="4976326"/>
          </a:xfrm>
        </p:spPr>
        <p:txBody>
          <a:bodyPr/>
          <a:lstStyle/>
          <a:p>
            <a:pPr algn="just"/>
            <a:r>
              <a:rPr lang="en-IN" dirty="0"/>
              <a:t>It is the understanding and </a:t>
            </a:r>
            <a:r>
              <a:rPr lang="en-IN" dirty="0">
                <a:solidFill>
                  <a:srgbClr val="00B050"/>
                </a:solidFill>
              </a:rPr>
              <a:t>interpretation of knowledge. </a:t>
            </a:r>
          </a:p>
          <a:p>
            <a:pPr algn="just"/>
            <a:r>
              <a:rPr lang="en-IN" dirty="0"/>
              <a:t>Education must impart qualities of mind and character, understanding of basic principles, synthesis and objectivity. Usually, education involves a range of skills and expertise, which can be provided only by educational institutions. </a:t>
            </a:r>
          </a:p>
        </p:txBody>
      </p:sp>
    </p:spTree>
    <p:extLst>
      <p:ext uri="{BB962C8B-B14F-4D97-AF65-F5344CB8AC3E}">
        <p14:creationId xmlns:p14="http://schemas.microsoft.com/office/powerpoint/2010/main" val="26755620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8B52-CD9F-4E6B-90A9-CDF67B91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Benefits of Training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CCF01-DCCB-4D15-B194-CCEC3B869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1070"/>
            <a:ext cx="8840153" cy="459775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training benefits the </a:t>
            </a:r>
            <a:r>
              <a:rPr lang="en-US" sz="3600" b="0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organisation</a:t>
            </a:r>
            <a:endParaRPr lang="en-US" sz="3600" b="0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Leads to improved profitability and or more positive attitudes toward profits orientation. </a:t>
            </a:r>
          </a:p>
          <a:p>
            <a:r>
              <a:rPr lang="en-US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Improves the job knowledge and skills at all levels of the </a:t>
            </a:r>
            <a:r>
              <a:rPr lang="en-US" b="0" i="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organisation</a:t>
            </a:r>
            <a:r>
              <a:rPr lang="en-US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Improves the morale of the workforce. </a:t>
            </a:r>
          </a:p>
          <a:p>
            <a:r>
              <a:rPr lang="en-US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people identify with </a:t>
            </a:r>
            <a:r>
              <a:rPr lang="en-US" b="0" i="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organisational</a:t>
            </a:r>
            <a:r>
              <a:rPr lang="en-US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goals. </a:t>
            </a:r>
          </a:p>
          <a:p>
            <a:r>
              <a:rPr lang="en-US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create a better corporate image. </a:t>
            </a:r>
          </a:p>
          <a:p>
            <a:r>
              <a:rPr lang="en-US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Fosters authenticity, openness and trust. </a:t>
            </a:r>
          </a:p>
          <a:p>
            <a:r>
              <a:rPr lang="en-US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Improves the relationship between boss and subordinate. </a:t>
            </a:r>
          </a:p>
          <a:p>
            <a:r>
              <a:rPr lang="en-US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Aids in </a:t>
            </a:r>
            <a:r>
              <a:rPr lang="en-US" b="0" i="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organisational</a:t>
            </a:r>
            <a:r>
              <a:rPr lang="en-US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development.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6336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4193F-7F03-46CC-9A21-32E4414B3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1821"/>
            <a:ext cx="9471218" cy="6362162"/>
          </a:xfrm>
        </p:spPr>
        <p:txBody>
          <a:bodyPr>
            <a:normAutofit fontScale="85000" lnSpcReduction="20000"/>
          </a:bodyPr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Aids in understanding and carrying out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organisational</a:t>
            </a:r>
            <a:r>
              <a:rPr lang="en-US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policies.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information for future needs in all areas of the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organisation</a:t>
            </a:r>
            <a:r>
              <a:rPr lang="en-US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0" i="0" dirty="0" err="1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Organisation</a:t>
            </a:r>
            <a:r>
              <a:rPr lang="en-US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gets more effective in decision-making and problem solving.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Aids in development for promotion from within.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Aids in developing leadership skills, motivation, loyalty, better attitudes and other aspects that successful workers and managers usually display.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Aids in increasing productivity and/or quality of work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keep costs down in many areas, e.g. production, personnel, administration etc.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Develops a sense of responsibility to the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organisation</a:t>
            </a:r>
            <a:r>
              <a:rPr lang="en-US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being competent and knowledgeable.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Improves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labour</a:t>
            </a:r>
            <a:r>
              <a:rPr lang="en-US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-management relations.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Reduces outside consulting costs by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utilising</a:t>
            </a:r>
            <a:r>
              <a:rPr lang="en-US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competent internal consulting.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Creates an appropriate climate for growth and communication.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employees adjust to change.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Aids in handling conflict, thereby helping to prevent stress and tension.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4202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Copyright © 2005 by South-Western, a division of Thomson Learning. All rights reserved.&#10;66&#10;The individual&#10;• the acquisitio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1" y="0"/>
            <a:ext cx="8963711" cy="672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2888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Training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761" y="1442434"/>
            <a:ext cx="9362940" cy="495836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workers can work more efficiently.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There will be fewer accidents.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training improves the knowledge of employees regarding the use of machines and equipment.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Wastage is eliminated to a large extent as they use tools, machines in a proper way.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helps an employee to move from one organization to another easily.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can be more mobile and pursue career goals easily.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1137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Training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makes employees more loyal to an organization.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They will be less inclined to leave the unit where there are growth opportunities.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Training enables employees to secure promotions easily.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They can realize their career goals comfortably. </a:t>
            </a:r>
          </a:p>
          <a:p>
            <a:r>
              <a:rPr lang="en-US" dirty="0"/>
              <a:t>Economical supervision-as there is less requirement for supervision for trained employees.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4339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2711</Words>
  <Application>Microsoft Office PowerPoint</Application>
  <PresentationFormat>Widescreen</PresentationFormat>
  <Paragraphs>302</Paragraphs>
  <Slides>95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Arial</vt:lpstr>
      <vt:lpstr>Calibri</vt:lpstr>
      <vt:lpstr>Calibri Light</vt:lpstr>
      <vt:lpstr>Helvetica Neue</vt:lpstr>
      <vt:lpstr>Söhne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ORGANIZING </vt:lpstr>
      <vt:lpstr>Organising involves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Organizational structure</vt:lpstr>
      <vt:lpstr>Managerial problems of informal organisation </vt:lpstr>
      <vt:lpstr>PowerPoint Presentation</vt:lpstr>
      <vt:lpstr>PowerPoint Presentation</vt:lpstr>
      <vt:lpstr>PowerPoint Presentation</vt:lpstr>
      <vt:lpstr>PowerPoint Presentation</vt:lpstr>
      <vt:lpstr>organization structure</vt:lpstr>
      <vt:lpstr>organization structure</vt:lpstr>
      <vt:lpstr>Why do we need organisations Structure?</vt:lpstr>
      <vt:lpstr>Key elements of an organization structure</vt:lpstr>
      <vt:lpstr>PowerPoint Presentation</vt:lpstr>
      <vt:lpstr>Formal Organization </vt:lpstr>
      <vt:lpstr>Informal organisation</vt:lpstr>
      <vt:lpstr>The benefits of an informal organisation can be: </vt:lpstr>
      <vt:lpstr>Types of Organisational Structure</vt:lpstr>
      <vt:lpstr>Functional Structure: </vt:lpstr>
      <vt:lpstr>PowerPoint Presentation</vt:lpstr>
      <vt:lpstr>Divisional Structure: </vt:lpstr>
      <vt:lpstr>Matrix Structure: </vt:lpstr>
      <vt:lpstr>Matrix structure</vt:lpstr>
      <vt:lpstr>Flat Structure: </vt:lpstr>
      <vt:lpstr>Flat organisations </vt:lpstr>
      <vt:lpstr>Hierarchical Structure: </vt:lpstr>
      <vt:lpstr>Tall organisations </vt:lpstr>
      <vt:lpstr>Benefits of tall organisational structure</vt:lpstr>
      <vt:lpstr>Benefits of Flat organisational structure</vt:lpstr>
      <vt:lpstr>Network Structure: </vt:lpstr>
      <vt:lpstr>Team-Based Structure</vt:lpstr>
      <vt:lpstr>Virtual Structure: </vt:lpstr>
      <vt:lpstr>Hollow organisations</vt:lpstr>
      <vt:lpstr>Organization Size and organization Structure </vt:lpstr>
      <vt:lpstr>Based on Organization Size </vt:lpstr>
      <vt:lpstr>Continue…. </vt:lpstr>
      <vt:lpstr>Continue..</vt:lpstr>
      <vt:lpstr>Based on Industry… </vt:lpstr>
      <vt:lpstr>Teams</vt:lpstr>
      <vt:lpstr>Characteristics of Team: </vt:lpstr>
      <vt:lpstr>Groups:</vt:lpstr>
      <vt:lpstr>Characteristics of Groups: </vt:lpstr>
      <vt:lpstr>Types of Groups </vt:lpstr>
      <vt:lpstr>Formal groups</vt:lpstr>
      <vt:lpstr>Characteristics formal Groups : </vt:lpstr>
      <vt:lpstr>Benefits:</vt:lpstr>
      <vt:lpstr>Informal Groups</vt:lpstr>
      <vt:lpstr>Characteristics of Informal groups  </vt:lpstr>
      <vt:lpstr>PowerPoint Presentation</vt:lpstr>
      <vt:lpstr>PERFORMANCE APPRAISALS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 Performs the Appraisal?</vt:lpstr>
      <vt:lpstr>Supervisor Appraisal</vt:lpstr>
      <vt:lpstr>Self-Appraisal</vt:lpstr>
      <vt:lpstr>Subordinate Appraisal</vt:lpstr>
      <vt:lpstr>Peer Appraisal</vt:lpstr>
      <vt:lpstr>Team Appraisal</vt:lpstr>
      <vt:lpstr>The 360º Appraisal Interview</vt:lpstr>
      <vt:lpstr>Appraisal Methods</vt:lpstr>
      <vt:lpstr>Rating Scale Methods (most popular)</vt:lpstr>
      <vt:lpstr>Behaviorally Anchored Rating Scale (BARS)</vt:lpstr>
      <vt:lpstr>PowerPoint Presentation</vt:lpstr>
      <vt:lpstr>PowerPoint Presentation</vt:lpstr>
      <vt:lpstr>HRD Training and Development </vt:lpstr>
      <vt:lpstr>PowerPoint Presentation</vt:lpstr>
      <vt:lpstr>Training </vt:lpstr>
      <vt:lpstr>Training</vt:lpstr>
      <vt:lpstr>PowerPoint Presentation</vt:lpstr>
      <vt:lpstr>Development </vt:lpstr>
      <vt:lpstr>Education:</vt:lpstr>
      <vt:lpstr>Benefits of Training</vt:lpstr>
      <vt:lpstr>PowerPoint Presentation</vt:lpstr>
      <vt:lpstr>PowerPoint Presentation</vt:lpstr>
      <vt:lpstr>Importance of Training </vt:lpstr>
      <vt:lpstr>Importance of Training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Bharathi Rajan. R</dc:creator>
  <cp:lastModifiedBy>Bharathi Rajan. R</cp:lastModifiedBy>
  <cp:revision>26</cp:revision>
  <dcterms:created xsi:type="dcterms:W3CDTF">2023-08-08T06:25:21Z</dcterms:created>
  <dcterms:modified xsi:type="dcterms:W3CDTF">2024-09-02T03:17:29Z</dcterms:modified>
</cp:coreProperties>
</file>